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sldIdLst>
    <p:sldId id="271" r:id="rId5"/>
    <p:sldId id="275" r:id="rId6"/>
    <p:sldId id="276" r:id="rId7"/>
    <p:sldId id="279" r:id="rId8"/>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7" r:id="rId24"/>
    <p:sldId id="278" r:id="rId25"/>
    <p:sldId id="274" r:id="rId26"/>
  </p:sldIdLst>
  <p:sldSz cx="12192000" cy="6858000"/>
  <p:notesSz cx="12192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50" autoAdjust="0"/>
    <p:restoredTop sz="94660"/>
  </p:normalViewPr>
  <p:slideViewPr>
    <p:cSldViewPr>
      <p:cViewPr varScale="1">
        <p:scale>
          <a:sx n="105" d="100"/>
          <a:sy n="105" d="100"/>
        </p:scale>
        <p:origin x="114" y="126"/>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0" i="0">
                <a:solidFill>
                  <a:schemeClr val="tx1"/>
                </a:solidFill>
                <a:latin typeface="Calibri Light"/>
                <a:cs typeface="Calibri Light"/>
              </a:defRPr>
            </a:lvl1pPr>
          </a:lstStyle>
          <a:p>
            <a:endParaRPr/>
          </a:p>
        </p:txBody>
      </p:sp>
      <p:sp>
        <p:nvSpPr>
          <p:cNvPr id="3" name="Holder 3"/>
          <p:cNvSpPr>
            <a:spLocks noGrp="1"/>
          </p:cNvSpPr>
          <p:nvPr>
            <p:ph type="body" idx="1"/>
          </p:nvPr>
        </p:nvSpPr>
        <p:spPr/>
        <p:txBody>
          <a:bodyPr lIns="0" tIns="0" rIns="0" bIns="0"/>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7/14/2024</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0" i="0">
                <a:solidFill>
                  <a:schemeClr val="tx1"/>
                </a:solidFill>
                <a:latin typeface="Calibri Light"/>
                <a:cs typeface="Calibri Light"/>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7/14/2024</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6000" b="0" i="0">
                <a:solidFill>
                  <a:schemeClr val="tx1"/>
                </a:solidFill>
                <a:latin typeface="Calibri Light"/>
                <a:cs typeface="Calibri Light"/>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7/14/2024</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7/14/2024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604770" y="761"/>
            <a:ext cx="6982459" cy="939800"/>
          </a:xfrm>
          <a:prstGeom prst="rect">
            <a:avLst/>
          </a:prstGeom>
        </p:spPr>
        <p:txBody>
          <a:bodyPr wrap="square" lIns="0" tIns="0" rIns="0" bIns="0">
            <a:spAutoFit/>
          </a:bodyPr>
          <a:lstStyle>
            <a:lvl1pPr>
              <a:defRPr sz="6000" b="0" i="0">
                <a:solidFill>
                  <a:schemeClr val="tx1"/>
                </a:solidFill>
                <a:latin typeface="Calibri Light"/>
                <a:cs typeface="Calibri Light"/>
              </a:defRPr>
            </a:lvl1pPr>
          </a:lstStyle>
          <a:p>
            <a:endParaRPr/>
          </a:p>
        </p:txBody>
      </p:sp>
      <p:sp>
        <p:nvSpPr>
          <p:cNvPr id="3" name="Holder 3"/>
          <p:cNvSpPr>
            <a:spLocks noGrp="1"/>
          </p:cNvSpPr>
          <p:nvPr>
            <p:ph type="body" idx="1"/>
          </p:nvPr>
        </p:nvSpPr>
        <p:spPr>
          <a:xfrm>
            <a:off x="609600" y="1577340"/>
            <a:ext cx="1097280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7/14/2024</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1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www.iosrjournals.org/iosr-jap/papers/Vol14-issue3/Ser-1/C1403010710.pdf" TargetMode="External"/><Relationship Id="rId2" Type="http://schemas.openxmlformats.org/officeDocument/2006/relationships/hyperlink" Target="https://link.springer.com/chapter/10.1007/978-3-030-61570-3_8" TargetMode="External"/><Relationship Id="rId1" Type="http://schemas.openxmlformats.org/officeDocument/2006/relationships/slideLayout" Target="../slideLayouts/slideLayout2.xml"/><Relationship Id="rId6" Type="http://schemas.openxmlformats.org/officeDocument/2006/relationships/hyperlink" Target="https://hci.stanford.edu/courses/cs448b/papers/number-representation.pdf" TargetMode="External"/><Relationship Id="rId5" Type="http://schemas.openxmlformats.org/officeDocument/2006/relationships/hyperlink" Target="https://users.cs.jmu.edu/abzugcx/Public/Computer-Organization/CS-350-2004-Spring/Tutorial-on-Digital-Integer-Arithmetic.pdf" TargetMode="External"/><Relationship Id="rId4" Type="http://schemas.openxmlformats.org/officeDocument/2006/relationships/hyperlink" Target="https://link.springer.com/article/10.1007/s11227-023-05814-y"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7B51AE-EEAE-A015-88DC-FA3297280D0D}"/>
              </a:ext>
            </a:extLst>
          </p:cNvPr>
          <p:cNvSpPr>
            <a:spLocks noGrp="1"/>
          </p:cNvSpPr>
          <p:nvPr>
            <p:ph type="title"/>
          </p:nvPr>
        </p:nvSpPr>
        <p:spPr>
          <a:xfrm>
            <a:off x="1981200" y="130301"/>
            <a:ext cx="8229600" cy="1447039"/>
          </a:xfrm>
        </p:spPr>
        <p:txBody>
          <a:bodyPr/>
          <a:lstStyle/>
          <a:p>
            <a:r>
              <a:rPr lang="en-US" sz="3600" b="1" kern="1800" dirty="0">
                <a:solidFill>
                  <a:srgbClr val="111111"/>
                </a:solidFill>
                <a:effectLst/>
                <a:latin typeface="Roboto" panose="02000000000000000000" pitchFamily="2" charset="0"/>
                <a:ea typeface="Times New Roman" panose="02020603050405020304" pitchFamily="18" charset="0"/>
                <a:cs typeface="Times New Roman" panose="02020603050405020304" pitchFamily="18" charset="0"/>
              </a:rPr>
              <a:t>Physical Representation of Arithmetic Operations for Enhanced Understanding</a:t>
            </a:r>
            <a:endParaRPr lang="en-US" sz="3600" dirty="0"/>
          </a:p>
        </p:txBody>
      </p:sp>
      <p:sp>
        <p:nvSpPr>
          <p:cNvPr id="3" name="Text Placeholder 2">
            <a:extLst>
              <a:ext uri="{FF2B5EF4-FFF2-40B4-BE49-F238E27FC236}">
                <a16:creationId xmlns:a16="http://schemas.microsoft.com/office/drawing/2014/main" xmlns="" id="{74E7B194-DC8D-F90B-DBC4-853825D62D5B}"/>
              </a:ext>
            </a:extLst>
          </p:cNvPr>
          <p:cNvSpPr>
            <a:spLocks noGrp="1"/>
          </p:cNvSpPr>
          <p:nvPr>
            <p:ph type="body" idx="1"/>
          </p:nvPr>
        </p:nvSpPr>
        <p:spPr>
          <a:xfrm>
            <a:off x="609600" y="1828800"/>
            <a:ext cx="10972800" cy="4233467"/>
          </a:xfrm>
        </p:spPr>
        <p:txBody>
          <a:bodyPr wrap="square" lIns="0" tIns="0" rIns="0" bIns="0" anchor="t">
            <a:spAutoFit/>
          </a:bodyPr>
          <a:lstStyle/>
          <a:p>
            <a:pPr marL="0" marR="0"/>
            <a:r>
              <a:rPr lang="en-US" sz="2400" dirty="0">
                <a:effectLst/>
                <a:latin typeface="Times New Roman" panose="02020603050405020304" pitchFamily="18" charset="0"/>
                <a:ea typeface="Times New Roman" panose="02020603050405020304" pitchFamily="18" charset="0"/>
              </a:rPr>
              <a:t>The proposed Arithmetic math model introduces a novel approach using circles, dots, and lines to enhance students’ understanding of fundamental arithmetic operations: addition, subtraction, multiplication, division, exponentiation, and square rooting. By employing visual representations that utilize these elements, the model aims to bridge the gap between abstract mathematical concepts and practical applications. This approach is designed to make learning more intuitive and engaging, particularly for young learners who may struggle with traditional abstract methods. By fostering conceptual understanding through hands-on experiences, the model seeks to improve retention and comprehension of arithmetic principles.</a:t>
            </a:r>
          </a:p>
          <a:p>
            <a:pPr marL="0" marR="0">
              <a:lnSpc>
                <a:spcPct val="115000"/>
              </a:lnSpc>
              <a:spcBef>
                <a:spcPts val="900"/>
              </a:spcBef>
              <a:spcAft>
                <a:spcPts val="0"/>
              </a:spcAft>
            </a:pPr>
            <a:endParaRPr lang="en-US" sz="2400" kern="100" dirty="0">
              <a:effectLst/>
              <a:highlight>
                <a:srgbClr val="F7F7F7"/>
              </a:highlight>
              <a:latin typeface="Aptos" panose="020B0004020202020204" pitchFamily="34" charset="0"/>
              <a:ea typeface="Aptos" panose="020B0004020202020204" pitchFamily="34" charset="0"/>
              <a:cs typeface="Cordia New" panose="020B0304020202020204" pitchFamily="34" charset="-34"/>
            </a:endParaRPr>
          </a:p>
          <a:p>
            <a:endParaRPr lang="en-US" sz="2400" dirty="0"/>
          </a:p>
        </p:txBody>
      </p:sp>
      <p:sp>
        <p:nvSpPr>
          <p:cNvPr id="4" name="TextBox 3">
            <a:extLst>
              <a:ext uri="{FF2B5EF4-FFF2-40B4-BE49-F238E27FC236}">
                <a16:creationId xmlns:a16="http://schemas.microsoft.com/office/drawing/2014/main" xmlns="" id="{10D1F950-1960-52A0-5A2E-9C883FE3DC06}"/>
              </a:ext>
            </a:extLst>
          </p:cNvPr>
          <p:cNvSpPr txBox="1"/>
          <p:nvPr/>
        </p:nvSpPr>
        <p:spPr>
          <a:xfrm>
            <a:off x="4329112" y="6062267"/>
            <a:ext cx="3533775" cy="369332"/>
          </a:xfrm>
          <a:prstGeom prst="rect">
            <a:avLst/>
          </a:prstGeom>
          <a:noFill/>
        </p:spPr>
        <p:txBody>
          <a:bodyPr wrap="square" rtlCol="0">
            <a:spAutoFit/>
          </a:bodyPr>
          <a:lstStyle/>
          <a:p>
            <a:r>
              <a:rPr lang="en-US" dirty="0"/>
              <a:t>© 2024 Joseph Wingfield Heffernan</a:t>
            </a:r>
          </a:p>
        </p:txBody>
      </p:sp>
    </p:spTree>
    <p:extLst>
      <p:ext uri="{BB962C8B-B14F-4D97-AF65-F5344CB8AC3E}">
        <p14:creationId xmlns:p14="http://schemas.microsoft.com/office/powerpoint/2010/main" val="818679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94075" y="761"/>
            <a:ext cx="5640705" cy="939800"/>
          </a:xfrm>
          <a:prstGeom prst="rect">
            <a:avLst/>
          </a:prstGeom>
        </p:spPr>
        <p:txBody>
          <a:bodyPr vert="horz" wrap="square" lIns="0" tIns="12700" rIns="0" bIns="0" rtlCol="0">
            <a:spAutoFit/>
          </a:bodyPr>
          <a:lstStyle/>
          <a:p>
            <a:pPr marL="12700">
              <a:lnSpc>
                <a:spcPct val="100000"/>
              </a:lnSpc>
              <a:spcBef>
                <a:spcPts val="100"/>
              </a:spcBef>
            </a:pPr>
            <a:r>
              <a:rPr spc="-15" dirty="0"/>
              <a:t>Subtraction</a:t>
            </a:r>
            <a:r>
              <a:rPr spc="-60" dirty="0"/>
              <a:t> </a:t>
            </a:r>
            <a:r>
              <a:rPr spc="-20" dirty="0"/>
              <a:t>Step</a:t>
            </a:r>
            <a:r>
              <a:rPr spc="-50" dirty="0"/>
              <a:t> </a:t>
            </a:r>
            <a:r>
              <a:rPr dirty="0"/>
              <a:t>3</a:t>
            </a:r>
          </a:p>
        </p:txBody>
      </p:sp>
      <p:sp>
        <p:nvSpPr>
          <p:cNvPr id="3" name="object 3"/>
          <p:cNvSpPr txBox="1"/>
          <p:nvPr/>
        </p:nvSpPr>
        <p:spPr>
          <a:xfrm>
            <a:off x="1528063" y="5180203"/>
            <a:ext cx="8921115" cy="720725"/>
          </a:xfrm>
          <a:prstGeom prst="rect">
            <a:avLst/>
          </a:prstGeom>
        </p:spPr>
        <p:txBody>
          <a:bodyPr vert="horz" wrap="square" lIns="0" tIns="53975" rIns="0" bIns="0" rtlCol="0">
            <a:spAutoFit/>
          </a:bodyPr>
          <a:lstStyle/>
          <a:p>
            <a:pPr marL="3956685" marR="5080" indent="-3944620">
              <a:lnSpc>
                <a:spcPts val="2590"/>
              </a:lnSpc>
              <a:spcBef>
                <a:spcPts val="425"/>
              </a:spcBef>
            </a:pPr>
            <a:r>
              <a:rPr sz="2400" spc="-5" dirty="0">
                <a:latin typeface="Calibri"/>
                <a:cs typeface="Calibri"/>
              </a:rPr>
              <a:t>Example,</a:t>
            </a:r>
            <a:r>
              <a:rPr sz="2400" spc="-20" dirty="0">
                <a:latin typeface="Calibri"/>
                <a:cs typeface="Calibri"/>
              </a:rPr>
              <a:t> </a:t>
            </a:r>
            <a:r>
              <a:rPr sz="2400" spc="-5" dirty="0">
                <a:latin typeface="Calibri"/>
                <a:cs typeface="Calibri"/>
              </a:rPr>
              <a:t>7-3.</a:t>
            </a:r>
            <a:r>
              <a:rPr sz="2400" spc="-10" dirty="0">
                <a:latin typeface="Calibri"/>
                <a:cs typeface="Calibri"/>
              </a:rPr>
              <a:t> </a:t>
            </a:r>
            <a:r>
              <a:rPr sz="2400" spc="-5" dirty="0">
                <a:latin typeface="Calibri"/>
                <a:cs typeface="Calibri"/>
              </a:rPr>
              <a:t>After</a:t>
            </a:r>
            <a:r>
              <a:rPr sz="2400" spc="-10" dirty="0">
                <a:latin typeface="Calibri"/>
                <a:cs typeface="Calibri"/>
              </a:rPr>
              <a:t> counting</a:t>
            </a:r>
            <a:r>
              <a:rPr sz="2400" dirty="0">
                <a:latin typeface="Calibri"/>
                <a:cs typeface="Calibri"/>
              </a:rPr>
              <a:t> </a:t>
            </a:r>
            <a:r>
              <a:rPr sz="2400" spc="-10" dirty="0">
                <a:latin typeface="Calibri"/>
                <a:cs typeface="Calibri"/>
              </a:rPr>
              <a:t>you'll</a:t>
            </a:r>
            <a:r>
              <a:rPr sz="2400" spc="-15" dirty="0">
                <a:latin typeface="Calibri"/>
                <a:cs typeface="Calibri"/>
              </a:rPr>
              <a:t> </a:t>
            </a:r>
            <a:r>
              <a:rPr sz="2400" spc="-20" dirty="0">
                <a:latin typeface="Calibri"/>
                <a:cs typeface="Calibri"/>
              </a:rPr>
              <a:t>have</a:t>
            </a:r>
            <a:r>
              <a:rPr sz="2400" dirty="0">
                <a:latin typeface="Calibri"/>
                <a:cs typeface="Calibri"/>
              </a:rPr>
              <a:t> </a:t>
            </a:r>
            <a:r>
              <a:rPr sz="2400" spc="-10" dirty="0">
                <a:latin typeface="Calibri"/>
                <a:cs typeface="Calibri"/>
              </a:rPr>
              <a:t>your</a:t>
            </a:r>
            <a:r>
              <a:rPr sz="2400" spc="-25" dirty="0">
                <a:latin typeface="Calibri"/>
                <a:cs typeface="Calibri"/>
              </a:rPr>
              <a:t> </a:t>
            </a:r>
            <a:r>
              <a:rPr sz="2400" spc="-10" dirty="0">
                <a:latin typeface="Calibri"/>
                <a:cs typeface="Calibri"/>
              </a:rPr>
              <a:t>answer</a:t>
            </a:r>
            <a:r>
              <a:rPr sz="2400" spc="5" dirty="0">
                <a:latin typeface="Calibri"/>
                <a:cs typeface="Calibri"/>
              </a:rPr>
              <a:t> </a:t>
            </a:r>
            <a:r>
              <a:rPr sz="2400" spc="-15" dirty="0">
                <a:latin typeface="Calibri"/>
                <a:cs typeface="Calibri"/>
              </a:rPr>
              <a:t>at</a:t>
            </a:r>
            <a:r>
              <a:rPr sz="2400" dirty="0">
                <a:latin typeface="Calibri"/>
                <a:cs typeface="Calibri"/>
              </a:rPr>
              <a:t> the</a:t>
            </a:r>
            <a:r>
              <a:rPr sz="2400" spc="-15" dirty="0">
                <a:latin typeface="Calibri"/>
                <a:cs typeface="Calibri"/>
              </a:rPr>
              <a:t> </a:t>
            </a:r>
            <a:r>
              <a:rPr sz="2400" dirty="0">
                <a:latin typeface="Calibri"/>
                <a:cs typeface="Calibri"/>
              </a:rPr>
              <a:t>end which is </a:t>
            </a:r>
            <a:r>
              <a:rPr sz="2400" spc="-530" dirty="0">
                <a:latin typeface="Calibri"/>
                <a:cs typeface="Calibri"/>
              </a:rPr>
              <a:t> </a:t>
            </a:r>
            <a:r>
              <a:rPr sz="2400" dirty="0">
                <a:latin typeface="Calibri"/>
                <a:cs typeface="Calibri"/>
              </a:rPr>
              <a:t>4.</a:t>
            </a:r>
            <a:r>
              <a:rPr sz="2400" spc="-15" dirty="0">
                <a:latin typeface="Calibri"/>
                <a:cs typeface="Calibri"/>
              </a:rPr>
              <a:t> </a:t>
            </a:r>
            <a:r>
              <a:rPr sz="2400" spc="-5" dirty="0">
                <a:latin typeface="Calibri"/>
                <a:cs typeface="Calibri"/>
              </a:rPr>
              <a:t>7-3=4</a:t>
            </a:r>
            <a:endParaRPr sz="2400">
              <a:latin typeface="Calibri"/>
              <a:cs typeface="Calibri"/>
            </a:endParaRPr>
          </a:p>
        </p:txBody>
      </p:sp>
      <p:grpSp>
        <p:nvGrpSpPr>
          <p:cNvPr id="4" name="object 4"/>
          <p:cNvGrpSpPr/>
          <p:nvPr/>
        </p:nvGrpSpPr>
        <p:grpSpPr>
          <a:xfrm>
            <a:off x="2409444" y="2767583"/>
            <a:ext cx="6400800" cy="1670685"/>
            <a:chOff x="2409444" y="2767583"/>
            <a:chExt cx="6400800" cy="1670685"/>
          </a:xfrm>
        </p:grpSpPr>
        <p:pic>
          <p:nvPicPr>
            <p:cNvPr id="5" name="object 5"/>
            <p:cNvPicPr/>
            <p:nvPr/>
          </p:nvPicPr>
          <p:blipFill>
            <a:blip r:embed="rId2" cstate="print"/>
            <a:stretch>
              <a:fillRect/>
            </a:stretch>
          </p:blipFill>
          <p:spPr>
            <a:xfrm>
              <a:off x="3323844" y="2779775"/>
              <a:ext cx="2743200" cy="920496"/>
            </a:xfrm>
            <a:prstGeom prst="rect">
              <a:avLst/>
            </a:prstGeom>
          </p:spPr>
        </p:pic>
        <p:pic>
          <p:nvPicPr>
            <p:cNvPr id="6" name="object 6"/>
            <p:cNvPicPr/>
            <p:nvPr/>
          </p:nvPicPr>
          <p:blipFill>
            <a:blip r:embed="rId3" cstate="print"/>
            <a:stretch>
              <a:fillRect/>
            </a:stretch>
          </p:blipFill>
          <p:spPr>
            <a:xfrm>
              <a:off x="6067044" y="2767583"/>
              <a:ext cx="914400" cy="920495"/>
            </a:xfrm>
            <a:prstGeom prst="rect">
              <a:avLst/>
            </a:prstGeom>
          </p:spPr>
        </p:pic>
        <p:pic>
          <p:nvPicPr>
            <p:cNvPr id="7" name="object 7"/>
            <p:cNvPicPr/>
            <p:nvPr/>
          </p:nvPicPr>
          <p:blipFill>
            <a:blip r:embed="rId3" cstate="print"/>
            <a:stretch>
              <a:fillRect/>
            </a:stretch>
          </p:blipFill>
          <p:spPr>
            <a:xfrm>
              <a:off x="7886700" y="2767583"/>
              <a:ext cx="914400" cy="920495"/>
            </a:xfrm>
            <a:prstGeom prst="rect">
              <a:avLst/>
            </a:prstGeom>
          </p:spPr>
        </p:pic>
        <p:pic>
          <p:nvPicPr>
            <p:cNvPr id="8" name="object 8"/>
            <p:cNvPicPr/>
            <p:nvPr/>
          </p:nvPicPr>
          <p:blipFill>
            <a:blip r:embed="rId3" cstate="print"/>
            <a:stretch>
              <a:fillRect/>
            </a:stretch>
          </p:blipFill>
          <p:spPr>
            <a:xfrm>
              <a:off x="6981444" y="2779775"/>
              <a:ext cx="914400" cy="920496"/>
            </a:xfrm>
            <a:prstGeom prst="rect">
              <a:avLst/>
            </a:prstGeom>
          </p:spPr>
        </p:pic>
        <p:pic>
          <p:nvPicPr>
            <p:cNvPr id="9" name="object 9"/>
            <p:cNvPicPr/>
            <p:nvPr/>
          </p:nvPicPr>
          <p:blipFill>
            <a:blip r:embed="rId4" cstate="print"/>
            <a:stretch>
              <a:fillRect/>
            </a:stretch>
          </p:blipFill>
          <p:spPr>
            <a:xfrm>
              <a:off x="6077711" y="3499103"/>
              <a:ext cx="1818132" cy="929640"/>
            </a:xfrm>
            <a:prstGeom prst="rect">
              <a:avLst/>
            </a:prstGeom>
          </p:spPr>
        </p:pic>
        <p:pic>
          <p:nvPicPr>
            <p:cNvPr id="10" name="object 10"/>
            <p:cNvPicPr/>
            <p:nvPr/>
          </p:nvPicPr>
          <p:blipFill>
            <a:blip r:embed="rId3" cstate="print"/>
            <a:stretch>
              <a:fillRect/>
            </a:stretch>
          </p:blipFill>
          <p:spPr>
            <a:xfrm>
              <a:off x="7895844" y="3517391"/>
              <a:ext cx="914400" cy="920496"/>
            </a:xfrm>
            <a:prstGeom prst="rect">
              <a:avLst/>
            </a:prstGeom>
          </p:spPr>
        </p:pic>
        <p:pic>
          <p:nvPicPr>
            <p:cNvPr id="11" name="object 11"/>
            <p:cNvPicPr/>
            <p:nvPr/>
          </p:nvPicPr>
          <p:blipFill>
            <a:blip r:embed="rId3" cstate="print"/>
            <a:stretch>
              <a:fillRect/>
            </a:stretch>
          </p:blipFill>
          <p:spPr>
            <a:xfrm>
              <a:off x="2409444" y="2779775"/>
              <a:ext cx="914400" cy="920496"/>
            </a:xfrm>
            <a:prstGeom prst="rect">
              <a:avLst/>
            </a:prstGeom>
          </p:spPr>
        </p:pic>
      </p:grpSp>
      <p:sp>
        <p:nvSpPr>
          <p:cNvPr id="12" name="object 12"/>
          <p:cNvSpPr txBox="1"/>
          <p:nvPr/>
        </p:nvSpPr>
        <p:spPr>
          <a:xfrm>
            <a:off x="2736595" y="2908503"/>
            <a:ext cx="1151255" cy="574675"/>
          </a:xfrm>
          <a:prstGeom prst="rect">
            <a:avLst/>
          </a:prstGeom>
        </p:spPr>
        <p:txBody>
          <a:bodyPr vert="horz" wrap="square" lIns="0" tIns="12700" rIns="0" bIns="0" rtlCol="0">
            <a:spAutoFit/>
          </a:bodyPr>
          <a:lstStyle/>
          <a:p>
            <a:pPr marL="12700">
              <a:lnSpc>
                <a:spcPct val="100000"/>
              </a:lnSpc>
              <a:spcBef>
                <a:spcPts val="100"/>
              </a:spcBef>
              <a:tabLst>
                <a:tab pos="906144" algn="l"/>
              </a:tabLst>
            </a:pPr>
            <a:r>
              <a:rPr sz="3600" dirty="0">
                <a:latin typeface="Calibri"/>
                <a:cs typeface="Calibri"/>
              </a:rPr>
              <a:t>1	2</a:t>
            </a:r>
            <a:endParaRPr sz="3600">
              <a:latin typeface="Calibri"/>
              <a:cs typeface="Calibri"/>
            </a:endParaRPr>
          </a:p>
        </p:txBody>
      </p:sp>
      <p:sp>
        <p:nvSpPr>
          <p:cNvPr id="13" name="object 13"/>
          <p:cNvSpPr txBox="1"/>
          <p:nvPr/>
        </p:nvSpPr>
        <p:spPr>
          <a:xfrm>
            <a:off x="4565650" y="2921889"/>
            <a:ext cx="1151255" cy="574040"/>
          </a:xfrm>
          <a:prstGeom prst="rect">
            <a:avLst/>
          </a:prstGeom>
        </p:spPr>
        <p:txBody>
          <a:bodyPr vert="horz" wrap="square" lIns="0" tIns="12700" rIns="0" bIns="0" rtlCol="0">
            <a:spAutoFit/>
          </a:bodyPr>
          <a:lstStyle/>
          <a:p>
            <a:pPr marL="12700">
              <a:lnSpc>
                <a:spcPct val="100000"/>
              </a:lnSpc>
              <a:spcBef>
                <a:spcPts val="100"/>
              </a:spcBef>
              <a:tabLst>
                <a:tab pos="906144" algn="l"/>
              </a:tabLst>
            </a:pPr>
            <a:r>
              <a:rPr sz="3600" dirty="0">
                <a:latin typeface="Calibri"/>
                <a:cs typeface="Calibri"/>
              </a:rPr>
              <a:t>3	4</a:t>
            </a:r>
            <a:endParaRPr sz="3600">
              <a:latin typeface="Calibri"/>
              <a:cs typeface="Calibri"/>
            </a:endParaRPr>
          </a:p>
        </p:txBody>
      </p:sp>
      <p:grpSp>
        <p:nvGrpSpPr>
          <p:cNvPr id="14" name="object 14"/>
          <p:cNvGrpSpPr/>
          <p:nvPr/>
        </p:nvGrpSpPr>
        <p:grpSpPr>
          <a:xfrm>
            <a:off x="5373623" y="1348739"/>
            <a:ext cx="431800" cy="1260475"/>
            <a:chOff x="5373623" y="1348739"/>
            <a:chExt cx="431800" cy="1260475"/>
          </a:xfrm>
        </p:grpSpPr>
        <p:sp>
          <p:nvSpPr>
            <p:cNvPr id="15" name="object 15"/>
            <p:cNvSpPr/>
            <p:nvPr/>
          </p:nvSpPr>
          <p:spPr>
            <a:xfrm>
              <a:off x="5379719" y="1354835"/>
              <a:ext cx="419100" cy="1248410"/>
            </a:xfrm>
            <a:custGeom>
              <a:avLst/>
              <a:gdLst/>
              <a:ahLst/>
              <a:cxnLst/>
              <a:rect l="l" t="t" r="r" b="b"/>
              <a:pathLst>
                <a:path w="419100" h="1248410">
                  <a:moveTo>
                    <a:pt x="314325" y="0"/>
                  </a:moveTo>
                  <a:lnTo>
                    <a:pt x="104775" y="0"/>
                  </a:lnTo>
                  <a:lnTo>
                    <a:pt x="104775" y="1038605"/>
                  </a:lnTo>
                  <a:lnTo>
                    <a:pt x="0" y="1038605"/>
                  </a:lnTo>
                  <a:lnTo>
                    <a:pt x="209550" y="1248155"/>
                  </a:lnTo>
                  <a:lnTo>
                    <a:pt x="419100" y="1038605"/>
                  </a:lnTo>
                  <a:lnTo>
                    <a:pt x="314325" y="1038605"/>
                  </a:lnTo>
                  <a:lnTo>
                    <a:pt x="314325" y="0"/>
                  </a:lnTo>
                  <a:close/>
                </a:path>
              </a:pathLst>
            </a:custGeom>
            <a:solidFill>
              <a:srgbClr val="000000"/>
            </a:solidFill>
          </p:spPr>
          <p:txBody>
            <a:bodyPr wrap="square" lIns="0" tIns="0" rIns="0" bIns="0" rtlCol="0"/>
            <a:lstStyle/>
            <a:p>
              <a:endParaRPr/>
            </a:p>
          </p:txBody>
        </p:sp>
        <p:sp>
          <p:nvSpPr>
            <p:cNvPr id="16" name="object 16"/>
            <p:cNvSpPr/>
            <p:nvPr/>
          </p:nvSpPr>
          <p:spPr>
            <a:xfrm>
              <a:off x="5379719" y="1354835"/>
              <a:ext cx="419100" cy="1248410"/>
            </a:xfrm>
            <a:custGeom>
              <a:avLst/>
              <a:gdLst/>
              <a:ahLst/>
              <a:cxnLst/>
              <a:rect l="l" t="t" r="r" b="b"/>
              <a:pathLst>
                <a:path w="419100" h="1248410">
                  <a:moveTo>
                    <a:pt x="0" y="1038605"/>
                  </a:moveTo>
                  <a:lnTo>
                    <a:pt x="104775" y="1038605"/>
                  </a:lnTo>
                  <a:lnTo>
                    <a:pt x="104775" y="0"/>
                  </a:lnTo>
                  <a:lnTo>
                    <a:pt x="314325" y="0"/>
                  </a:lnTo>
                  <a:lnTo>
                    <a:pt x="314325" y="1038605"/>
                  </a:lnTo>
                  <a:lnTo>
                    <a:pt x="419100" y="1038605"/>
                  </a:lnTo>
                  <a:lnTo>
                    <a:pt x="209550" y="1248155"/>
                  </a:lnTo>
                  <a:lnTo>
                    <a:pt x="0" y="1038605"/>
                  </a:lnTo>
                  <a:close/>
                </a:path>
              </a:pathLst>
            </a:custGeom>
            <a:ln w="12192">
              <a:solidFill>
                <a:srgbClr val="41709C"/>
              </a:solidFill>
            </a:ln>
          </p:spPr>
          <p:txBody>
            <a:bodyPr wrap="square" lIns="0" tIns="0" rIns="0" bIns="0" rtlCol="0"/>
            <a:lstStyle/>
            <a:p>
              <a:endParaRPr/>
            </a:p>
          </p:txBody>
        </p:sp>
      </p:grpSp>
      <p:sp>
        <p:nvSpPr>
          <p:cNvPr id="18" name="TextBox 17">
            <a:extLst>
              <a:ext uri="{FF2B5EF4-FFF2-40B4-BE49-F238E27FC236}">
                <a16:creationId xmlns:a16="http://schemas.microsoft.com/office/drawing/2014/main" xmlns="" id="{88BE78BD-00B9-5A83-05A4-E87D497A96A2}"/>
              </a:ext>
            </a:extLst>
          </p:cNvPr>
          <p:cNvSpPr txBox="1"/>
          <p:nvPr/>
        </p:nvSpPr>
        <p:spPr>
          <a:xfrm>
            <a:off x="4353178" y="6315950"/>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7458" y="761"/>
            <a:ext cx="6354445" cy="939800"/>
          </a:xfrm>
          <a:prstGeom prst="rect">
            <a:avLst/>
          </a:prstGeom>
        </p:spPr>
        <p:txBody>
          <a:bodyPr vert="horz" wrap="square" lIns="0" tIns="12700" rIns="0" bIns="0" rtlCol="0">
            <a:spAutoFit/>
          </a:bodyPr>
          <a:lstStyle/>
          <a:p>
            <a:pPr marL="12700">
              <a:lnSpc>
                <a:spcPct val="100000"/>
              </a:lnSpc>
              <a:spcBef>
                <a:spcPts val="100"/>
              </a:spcBef>
            </a:pPr>
            <a:r>
              <a:rPr spc="-15" dirty="0"/>
              <a:t>Multiplication</a:t>
            </a:r>
            <a:r>
              <a:rPr spc="-20" dirty="0"/>
              <a:t> Step </a:t>
            </a:r>
            <a:r>
              <a:rPr dirty="0"/>
              <a:t>1</a:t>
            </a:r>
          </a:p>
        </p:txBody>
      </p:sp>
      <p:sp>
        <p:nvSpPr>
          <p:cNvPr id="3" name="object 3"/>
          <p:cNvSpPr txBox="1"/>
          <p:nvPr/>
        </p:nvSpPr>
        <p:spPr>
          <a:xfrm>
            <a:off x="1680464" y="5180203"/>
            <a:ext cx="8618220" cy="1049655"/>
          </a:xfrm>
          <a:prstGeom prst="rect">
            <a:avLst/>
          </a:prstGeom>
        </p:spPr>
        <p:txBody>
          <a:bodyPr vert="horz" wrap="square" lIns="0" tIns="53975" rIns="0" bIns="0" rtlCol="0">
            <a:spAutoFit/>
          </a:bodyPr>
          <a:lstStyle/>
          <a:p>
            <a:pPr marL="12700" marR="5080" indent="-1270" algn="ctr">
              <a:lnSpc>
                <a:spcPts val="2590"/>
              </a:lnSpc>
              <a:spcBef>
                <a:spcPts val="425"/>
              </a:spcBef>
            </a:pPr>
            <a:r>
              <a:rPr sz="2400" spc="-5" dirty="0">
                <a:latin typeface="Calibri"/>
                <a:cs typeface="Calibri"/>
              </a:rPr>
              <a:t>Example, </a:t>
            </a:r>
            <a:r>
              <a:rPr sz="2400" dirty="0">
                <a:latin typeface="Calibri"/>
                <a:cs typeface="Calibri"/>
              </a:rPr>
              <a:t>7x3. 7=X and </a:t>
            </a:r>
            <a:r>
              <a:rPr sz="2400" spc="-75" dirty="0">
                <a:latin typeface="Calibri"/>
                <a:cs typeface="Calibri"/>
              </a:rPr>
              <a:t>3=Y. </a:t>
            </a:r>
            <a:r>
              <a:rPr sz="2400" spc="-15" dirty="0">
                <a:latin typeface="Calibri"/>
                <a:cs typeface="Calibri"/>
              </a:rPr>
              <a:t>Draw </a:t>
            </a:r>
            <a:r>
              <a:rPr sz="2400" dirty="0">
                <a:latin typeface="Calibri"/>
                <a:cs typeface="Calibri"/>
              </a:rPr>
              <a:t>X as </a:t>
            </a:r>
            <a:r>
              <a:rPr sz="2400" spc="-10" dirty="0">
                <a:latin typeface="Calibri"/>
                <a:cs typeface="Calibri"/>
              </a:rPr>
              <a:t>Circles </a:t>
            </a:r>
            <a:r>
              <a:rPr sz="2400" dirty="0">
                <a:latin typeface="Calibri"/>
                <a:cs typeface="Calibri"/>
              </a:rPr>
              <a:t>and Y as lines. 1x1 is an </a:t>
            </a:r>
            <a:r>
              <a:rPr sz="2400" spc="5" dirty="0">
                <a:latin typeface="Calibri"/>
                <a:cs typeface="Calibri"/>
              </a:rPr>
              <a:t> </a:t>
            </a:r>
            <a:r>
              <a:rPr sz="2400" spc="-5" dirty="0">
                <a:latin typeface="Calibri"/>
                <a:cs typeface="Calibri"/>
              </a:rPr>
              <a:t>impossible calculation so </a:t>
            </a:r>
            <a:r>
              <a:rPr sz="2400" dirty="0">
                <a:latin typeface="Calibri"/>
                <a:cs typeface="Calibri"/>
              </a:rPr>
              <a:t>the lines </a:t>
            </a:r>
            <a:r>
              <a:rPr sz="2400" spc="-15" dirty="0">
                <a:latin typeface="Calibri"/>
                <a:cs typeface="Calibri"/>
              </a:rPr>
              <a:t>start at </a:t>
            </a:r>
            <a:r>
              <a:rPr sz="2400" dirty="0">
                <a:latin typeface="Calibri"/>
                <a:cs typeface="Calibri"/>
              </a:rPr>
              <a:t>1x2 and </a:t>
            </a:r>
            <a:r>
              <a:rPr sz="2400" spc="-5" dirty="0">
                <a:latin typeface="Calibri"/>
                <a:cs typeface="Calibri"/>
              </a:rPr>
              <a:t>so on. Think of </a:t>
            </a:r>
            <a:r>
              <a:rPr sz="2400" dirty="0">
                <a:latin typeface="Calibri"/>
                <a:cs typeface="Calibri"/>
              </a:rPr>
              <a:t>this </a:t>
            </a:r>
            <a:r>
              <a:rPr sz="2400" spc="-530" dirty="0">
                <a:latin typeface="Calibri"/>
                <a:cs typeface="Calibri"/>
              </a:rPr>
              <a:t> </a:t>
            </a:r>
            <a:r>
              <a:rPr sz="2400" spc="-5" dirty="0">
                <a:latin typeface="Calibri"/>
                <a:cs typeface="Calibri"/>
              </a:rPr>
              <a:t>calculation</a:t>
            </a:r>
            <a:r>
              <a:rPr sz="2400" spc="-40" dirty="0">
                <a:latin typeface="Calibri"/>
                <a:cs typeface="Calibri"/>
              </a:rPr>
              <a:t> </a:t>
            </a:r>
            <a:r>
              <a:rPr sz="2400" dirty="0">
                <a:latin typeface="Calibri"/>
                <a:cs typeface="Calibri"/>
              </a:rPr>
              <a:t>in this</a:t>
            </a:r>
            <a:r>
              <a:rPr sz="2400" spc="-10" dirty="0">
                <a:latin typeface="Calibri"/>
                <a:cs typeface="Calibri"/>
              </a:rPr>
              <a:t> </a:t>
            </a:r>
            <a:r>
              <a:rPr sz="2400" spc="-15" dirty="0">
                <a:latin typeface="Calibri"/>
                <a:cs typeface="Calibri"/>
              </a:rPr>
              <a:t>format.</a:t>
            </a:r>
            <a:r>
              <a:rPr sz="2400" spc="-20" dirty="0">
                <a:latin typeface="Calibri"/>
                <a:cs typeface="Calibri"/>
              </a:rPr>
              <a:t> </a:t>
            </a:r>
            <a:r>
              <a:rPr sz="2400" spc="-5" dirty="0">
                <a:latin typeface="Calibri"/>
                <a:cs typeface="Calibri"/>
              </a:rPr>
              <a:t>X*Y-1</a:t>
            </a:r>
            <a:endParaRPr sz="2400">
              <a:latin typeface="Calibri"/>
              <a:cs typeface="Calibri"/>
            </a:endParaRPr>
          </a:p>
        </p:txBody>
      </p:sp>
      <p:grpSp>
        <p:nvGrpSpPr>
          <p:cNvPr id="4" name="object 4"/>
          <p:cNvGrpSpPr/>
          <p:nvPr/>
        </p:nvGrpSpPr>
        <p:grpSpPr>
          <a:xfrm>
            <a:off x="208788" y="2263139"/>
            <a:ext cx="11953240" cy="1743710"/>
            <a:chOff x="208788" y="2263139"/>
            <a:chExt cx="11953240" cy="1743710"/>
          </a:xfrm>
        </p:grpSpPr>
        <p:pic>
          <p:nvPicPr>
            <p:cNvPr id="5" name="object 5"/>
            <p:cNvPicPr/>
            <p:nvPr/>
          </p:nvPicPr>
          <p:blipFill>
            <a:blip r:embed="rId2" cstate="print"/>
            <a:stretch>
              <a:fillRect/>
            </a:stretch>
          </p:blipFill>
          <p:spPr>
            <a:xfrm>
              <a:off x="3592067" y="2273807"/>
              <a:ext cx="1720595" cy="1731264"/>
            </a:xfrm>
            <a:prstGeom prst="rect">
              <a:avLst/>
            </a:prstGeom>
          </p:spPr>
        </p:pic>
        <p:pic>
          <p:nvPicPr>
            <p:cNvPr id="6" name="object 6"/>
            <p:cNvPicPr/>
            <p:nvPr/>
          </p:nvPicPr>
          <p:blipFill>
            <a:blip r:embed="rId3" cstate="print"/>
            <a:stretch>
              <a:fillRect/>
            </a:stretch>
          </p:blipFill>
          <p:spPr>
            <a:xfrm>
              <a:off x="5292852" y="2263139"/>
              <a:ext cx="6868668" cy="1743455"/>
            </a:xfrm>
            <a:prstGeom prst="rect">
              <a:avLst/>
            </a:prstGeom>
          </p:spPr>
        </p:pic>
        <p:pic>
          <p:nvPicPr>
            <p:cNvPr id="7" name="object 7"/>
            <p:cNvPicPr/>
            <p:nvPr/>
          </p:nvPicPr>
          <p:blipFill>
            <a:blip r:embed="rId4" cstate="print"/>
            <a:stretch>
              <a:fillRect/>
            </a:stretch>
          </p:blipFill>
          <p:spPr>
            <a:xfrm>
              <a:off x="208788" y="2273807"/>
              <a:ext cx="3421380" cy="1732787"/>
            </a:xfrm>
            <a:prstGeom prst="rect">
              <a:avLst/>
            </a:prstGeom>
          </p:spPr>
        </p:pic>
        <p:sp>
          <p:nvSpPr>
            <p:cNvPr id="8" name="object 8"/>
            <p:cNvSpPr/>
            <p:nvPr/>
          </p:nvSpPr>
          <p:spPr>
            <a:xfrm>
              <a:off x="272796" y="2863595"/>
              <a:ext cx="11840210" cy="676910"/>
            </a:xfrm>
            <a:custGeom>
              <a:avLst/>
              <a:gdLst/>
              <a:ahLst/>
              <a:cxnLst/>
              <a:rect l="l" t="t" r="r" b="b"/>
              <a:pathLst>
                <a:path w="11840210" h="676910">
                  <a:moveTo>
                    <a:pt x="42671" y="676401"/>
                  </a:moveTo>
                  <a:lnTo>
                    <a:pt x="11839067" y="608076"/>
                  </a:lnTo>
                </a:path>
                <a:path w="11840210" h="676910">
                  <a:moveTo>
                    <a:pt x="0" y="6984"/>
                  </a:moveTo>
                  <a:lnTo>
                    <a:pt x="11839956" y="0"/>
                  </a:lnTo>
                </a:path>
              </a:pathLst>
            </a:custGeom>
            <a:ln w="6096">
              <a:solidFill>
                <a:srgbClr val="000000"/>
              </a:solidFill>
            </a:ln>
          </p:spPr>
          <p:txBody>
            <a:bodyPr wrap="square" lIns="0" tIns="0" rIns="0" bIns="0" rtlCol="0"/>
            <a:lstStyle/>
            <a:p>
              <a:endParaRPr/>
            </a:p>
          </p:txBody>
        </p:sp>
      </p:grpSp>
      <p:sp>
        <p:nvSpPr>
          <p:cNvPr id="10" name="TextBox 9">
            <a:extLst>
              <a:ext uri="{FF2B5EF4-FFF2-40B4-BE49-F238E27FC236}">
                <a16:creationId xmlns:a16="http://schemas.microsoft.com/office/drawing/2014/main" xmlns="" id="{EC0EBA92-72C9-48B2-9CCB-5F98686633A5}"/>
              </a:ext>
            </a:extLst>
          </p:cNvPr>
          <p:cNvSpPr txBox="1"/>
          <p:nvPr/>
        </p:nvSpPr>
        <p:spPr>
          <a:xfrm>
            <a:off x="4343400" y="6400800"/>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7458" y="761"/>
            <a:ext cx="6354445" cy="939800"/>
          </a:xfrm>
          <a:prstGeom prst="rect">
            <a:avLst/>
          </a:prstGeom>
        </p:spPr>
        <p:txBody>
          <a:bodyPr vert="horz" wrap="square" lIns="0" tIns="12700" rIns="0" bIns="0" rtlCol="0">
            <a:spAutoFit/>
          </a:bodyPr>
          <a:lstStyle/>
          <a:p>
            <a:pPr marL="12700">
              <a:lnSpc>
                <a:spcPct val="100000"/>
              </a:lnSpc>
              <a:spcBef>
                <a:spcPts val="100"/>
              </a:spcBef>
            </a:pPr>
            <a:r>
              <a:rPr spc="-15" dirty="0"/>
              <a:t>Multiplication</a:t>
            </a:r>
            <a:r>
              <a:rPr spc="-20" dirty="0"/>
              <a:t> Step </a:t>
            </a:r>
            <a:r>
              <a:rPr dirty="0"/>
              <a:t>2</a:t>
            </a:r>
          </a:p>
        </p:txBody>
      </p:sp>
      <p:sp>
        <p:nvSpPr>
          <p:cNvPr id="3" name="object 3"/>
          <p:cNvSpPr txBox="1"/>
          <p:nvPr/>
        </p:nvSpPr>
        <p:spPr>
          <a:xfrm>
            <a:off x="1589024" y="5180203"/>
            <a:ext cx="8799195"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libri"/>
                <a:cs typeface="Calibri"/>
              </a:rPr>
              <a:t>Example,</a:t>
            </a:r>
            <a:r>
              <a:rPr sz="2400" spc="-15" dirty="0">
                <a:latin typeface="Calibri"/>
                <a:cs typeface="Calibri"/>
              </a:rPr>
              <a:t> </a:t>
            </a:r>
            <a:r>
              <a:rPr sz="2400" dirty="0">
                <a:latin typeface="Calibri"/>
                <a:cs typeface="Calibri"/>
              </a:rPr>
              <a:t>7x3.</a:t>
            </a:r>
            <a:r>
              <a:rPr sz="2400" spc="-25" dirty="0">
                <a:latin typeface="Calibri"/>
                <a:cs typeface="Calibri"/>
              </a:rPr>
              <a:t> </a:t>
            </a:r>
            <a:r>
              <a:rPr sz="2400" dirty="0">
                <a:latin typeface="Calibri"/>
                <a:cs typeface="Calibri"/>
              </a:rPr>
              <a:t>7=X and</a:t>
            </a:r>
            <a:r>
              <a:rPr sz="2400" spc="-5" dirty="0">
                <a:latin typeface="Calibri"/>
                <a:cs typeface="Calibri"/>
              </a:rPr>
              <a:t> </a:t>
            </a:r>
            <a:r>
              <a:rPr sz="2400" spc="-75" dirty="0">
                <a:latin typeface="Calibri"/>
                <a:cs typeface="Calibri"/>
              </a:rPr>
              <a:t>3=Y.</a:t>
            </a:r>
            <a:r>
              <a:rPr sz="2400" spc="-5" dirty="0">
                <a:latin typeface="Calibri"/>
                <a:cs typeface="Calibri"/>
              </a:rPr>
              <a:t> </a:t>
            </a:r>
            <a:r>
              <a:rPr sz="2400" spc="-10" dirty="0">
                <a:latin typeface="Calibri"/>
                <a:cs typeface="Calibri"/>
              </a:rPr>
              <a:t>Count</a:t>
            </a:r>
            <a:r>
              <a:rPr sz="2400" spc="-15" dirty="0">
                <a:latin typeface="Calibri"/>
                <a:cs typeface="Calibri"/>
              </a:rPr>
              <a:t> </a:t>
            </a:r>
            <a:r>
              <a:rPr sz="2400" dirty="0">
                <a:latin typeface="Calibri"/>
                <a:cs typeface="Calibri"/>
              </a:rPr>
              <a:t>all the</a:t>
            </a:r>
            <a:r>
              <a:rPr sz="2400" spc="-10" dirty="0">
                <a:latin typeface="Calibri"/>
                <a:cs typeface="Calibri"/>
              </a:rPr>
              <a:t> </a:t>
            </a:r>
            <a:r>
              <a:rPr sz="2400" spc="-5" dirty="0">
                <a:latin typeface="Calibri"/>
                <a:cs typeface="Calibri"/>
              </a:rPr>
              <a:t>spaces </a:t>
            </a:r>
            <a:r>
              <a:rPr sz="2400" dirty="0">
                <a:latin typeface="Calibri"/>
                <a:cs typeface="Calibri"/>
              </a:rPr>
              <a:t>in </a:t>
            </a:r>
            <a:r>
              <a:rPr sz="2400" spc="-10" dirty="0">
                <a:latin typeface="Calibri"/>
                <a:cs typeface="Calibri"/>
              </a:rPr>
              <a:t>between</a:t>
            </a:r>
            <a:r>
              <a:rPr sz="2400" spc="-20" dirty="0">
                <a:latin typeface="Calibri"/>
                <a:cs typeface="Calibri"/>
              </a:rPr>
              <a:t> </a:t>
            </a:r>
            <a:r>
              <a:rPr sz="2400" dirty="0">
                <a:latin typeface="Calibri"/>
                <a:cs typeface="Calibri"/>
              </a:rPr>
              <a:t>the </a:t>
            </a:r>
            <a:r>
              <a:rPr sz="2400" spc="-10" dirty="0">
                <a:latin typeface="Calibri"/>
                <a:cs typeface="Calibri"/>
              </a:rPr>
              <a:t>Circles.</a:t>
            </a:r>
            <a:endParaRPr sz="2400">
              <a:latin typeface="Calibri"/>
              <a:cs typeface="Calibri"/>
            </a:endParaRPr>
          </a:p>
        </p:txBody>
      </p:sp>
      <p:grpSp>
        <p:nvGrpSpPr>
          <p:cNvPr id="4" name="object 4"/>
          <p:cNvGrpSpPr/>
          <p:nvPr/>
        </p:nvGrpSpPr>
        <p:grpSpPr>
          <a:xfrm>
            <a:off x="208788" y="2263139"/>
            <a:ext cx="11953240" cy="1743710"/>
            <a:chOff x="208788" y="2263139"/>
            <a:chExt cx="11953240" cy="1743710"/>
          </a:xfrm>
        </p:grpSpPr>
        <p:pic>
          <p:nvPicPr>
            <p:cNvPr id="5" name="object 5"/>
            <p:cNvPicPr/>
            <p:nvPr/>
          </p:nvPicPr>
          <p:blipFill>
            <a:blip r:embed="rId2" cstate="print"/>
            <a:stretch>
              <a:fillRect/>
            </a:stretch>
          </p:blipFill>
          <p:spPr>
            <a:xfrm>
              <a:off x="3592067" y="2273807"/>
              <a:ext cx="1720595" cy="1731264"/>
            </a:xfrm>
            <a:prstGeom prst="rect">
              <a:avLst/>
            </a:prstGeom>
          </p:spPr>
        </p:pic>
        <p:pic>
          <p:nvPicPr>
            <p:cNvPr id="6" name="object 6"/>
            <p:cNvPicPr/>
            <p:nvPr/>
          </p:nvPicPr>
          <p:blipFill>
            <a:blip r:embed="rId3" cstate="print"/>
            <a:stretch>
              <a:fillRect/>
            </a:stretch>
          </p:blipFill>
          <p:spPr>
            <a:xfrm>
              <a:off x="5292852" y="2263139"/>
              <a:ext cx="6868668" cy="1743455"/>
            </a:xfrm>
            <a:prstGeom prst="rect">
              <a:avLst/>
            </a:prstGeom>
          </p:spPr>
        </p:pic>
        <p:pic>
          <p:nvPicPr>
            <p:cNvPr id="7" name="object 7"/>
            <p:cNvPicPr/>
            <p:nvPr/>
          </p:nvPicPr>
          <p:blipFill>
            <a:blip r:embed="rId4" cstate="print"/>
            <a:stretch>
              <a:fillRect/>
            </a:stretch>
          </p:blipFill>
          <p:spPr>
            <a:xfrm>
              <a:off x="208788" y="2273807"/>
              <a:ext cx="3421380" cy="1732787"/>
            </a:xfrm>
            <a:prstGeom prst="rect">
              <a:avLst/>
            </a:prstGeom>
          </p:spPr>
        </p:pic>
        <p:sp>
          <p:nvSpPr>
            <p:cNvPr id="8" name="object 8"/>
            <p:cNvSpPr/>
            <p:nvPr/>
          </p:nvSpPr>
          <p:spPr>
            <a:xfrm>
              <a:off x="272796" y="2863595"/>
              <a:ext cx="11840210" cy="676910"/>
            </a:xfrm>
            <a:custGeom>
              <a:avLst/>
              <a:gdLst/>
              <a:ahLst/>
              <a:cxnLst/>
              <a:rect l="l" t="t" r="r" b="b"/>
              <a:pathLst>
                <a:path w="11840210" h="676910">
                  <a:moveTo>
                    <a:pt x="42671" y="676401"/>
                  </a:moveTo>
                  <a:lnTo>
                    <a:pt x="11839067" y="608076"/>
                  </a:lnTo>
                </a:path>
                <a:path w="11840210" h="676910">
                  <a:moveTo>
                    <a:pt x="0" y="6984"/>
                  </a:moveTo>
                  <a:lnTo>
                    <a:pt x="11839956" y="0"/>
                  </a:lnTo>
                </a:path>
              </a:pathLst>
            </a:custGeom>
            <a:ln w="6096">
              <a:solidFill>
                <a:srgbClr val="000000"/>
              </a:solidFill>
            </a:ln>
          </p:spPr>
          <p:txBody>
            <a:bodyPr wrap="square" lIns="0" tIns="0" rIns="0" bIns="0" rtlCol="0"/>
            <a:lstStyle/>
            <a:p>
              <a:endParaRPr/>
            </a:p>
          </p:txBody>
        </p:sp>
      </p:grpSp>
      <p:sp>
        <p:nvSpPr>
          <p:cNvPr id="9" name="object 9"/>
          <p:cNvSpPr txBox="1"/>
          <p:nvPr/>
        </p:nvSpPr>
        <p:spPr>
          <a:xfrm>
            <a:off x="997407" y="2428113"/>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1</a:t>
            </a:r>
            <a:endParaRPr sz="1800">
              <a:latin typeface="Calibri"/>
              <a:cs typeface="Calibri"/>
            </a:endParaRPr>
          </a:p>
        </p:txBody>
      </p:sp>
      <p:sp>
        <p:nvSpPr>
          <p:cNvPr id="10" name="object 10"/>
          <p:cNvSpPr txBox="1"/>
          <p:nvPr/>
        </p:nvSpPr>
        <p:spPr>
          <a:xfrm>
            <a:off x="997407" y="3044697"/>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2</a:t>
            </a:r>
            <a:endParaRPr sz="1800">
              <a:latin typeface="Calibri"/>
              <a:cs typeface="Calibri"/>
            </a:endParaRPr>
          </a:p>
        </p:txBody>
      </p:sp>
      <p:sp>
        <p:nvSpPr>
          <p:cNvPr id="11" name="object 11"/>
          <p:cNvSpPr txBox="1"/>
          <p:nvPr/>
        </p:nvSpPr>
        <p:spPr>
          <a:xfrm>
            <a:off x="997407" y="3624833"/>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3</a:t>
            </a:r>
            <a:endParaRPr sz="1800">
              <a:latin typeface="Calibri"/>
              <a:cs typeface="Calibri"/>
            </a:endParaRPr>
          </a:p>
        </p:txBody>
      </p:sp>
      <p:sp>
        <p:nvSpPr>
          <p:cNvPr id="12" name="object 12"/>
          <p:cNvSpPr txBox="1"/>
          <p:nvPr/>
        </p:nvSpPr>
        <p:spPr>
          <a:xfrm>
            <a:off x="2669539" y="2426334"/>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4</a:t>
            </a:r>
            <a:endParaRPr sz="1800">
              <a:latin typeface="Calibri"/>
              <a:cs typeface="Calibri"/>
            </a:endParaRPr>
          </a:p>
        </p:txBody>
      </p:sp>
      <p:sp>
        <p:nvSpPr>
          <p:cNvPr id="13" name="object 13"/>
          <p:cNvSpPr txBox="1"/>
          <p:nvPr/>
        </p:nvSpPr>
        <p:spPr>
          <a:xfrm>
            <a:off x="2669539" y="3053334"/>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5</a:t>
            </a:r>
            <a:endParaRPr sz="1800">
              <a:latin typeface="Calibri"/>
              <a:cs typeface="Calibri"/>
            </a:endParaRPr>
          </a:p>
        </p:txBody>
      </p:sp>
      <p:sp>
        <p:nvSpPr>
          <p:cNvPr id="14" name="object 14"/>
          <p:cNvSpPr txBox="1"/>
          <p:nvPr/>
        </p:nvSpPr>
        <p:spPr>
          <a:xfrm>
            <a:off x="2669539" y="3606545"/>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6</a:t>
            </a:r>
            <a:endParaRPr sz="1800">
              <a:latin typeface="Calibri"/>
              <a:cs typeface="Calibri"/>
            </a:endParaRPr>
          </a:p>
        </p:txBody>
      </p:sp>
      <p:sp>
        <p:nvSpPr>
          <p:cNvPr id="15" name="object 15"/>
          <p:cNvSpPr txBox="1"/>
          <p:nvPr/>
        </p:nvSpPr>
        <p:spPr>
          <a:xfrm>
            <a:off x="4402582" y="2426334"/>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7</a:t>
            </a:r>
            <a:endParaRPr sz="1800">
              <a:latin typeface="Calibri"/>
              <a:cs typeface="Calibri"/>
            </a:endParaRPr>
          </a:p>
        </p:txBody>
      </p:sp>
      <p:sp>
        <p:nvSpPr>
          <p:cNvPr id="16" name="object 16"/>
          <p:cNvSpPr txBox="1"/>
          <p:nvPr/>
        </p:nvSpPr>
        <p:spPr>
          <a:xfrm>
            <a:off x="4373117" y="3051428"/>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8</a:t>
            </a:r>
            <a:endParaRPr sz="1800">
              <a:latin typeface="Calibri"/>
              <a:cs typeface="Calibri"/>
            </a:endParaRPr>
          </a:p>
        </p:txBody>
      </p:sp>
      <p:sp>
        <p:nvSpPr>
          <p:cNvPr id="17" name="object 17"/>
          <p:cNvSpPr txBox="1"/>
          <p:nvPr/>
        </p:nvSpPr>
        <p:spPr>
          <a:xfrm>
            <a:off x="4383785" y="3588257"/>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9</a:t>
            </a:r>
            <a:endParaRPr sz="1800">
              <a:latin typeface="Calibri"/>
              <a:cs typeface="Calibri"/>
            </a:endParaRPr>
          </a:p>
        </p:txBody>
      </p:sp>
      <p:sp>
        <p:nvSpPr>
          <p:cNvPr id="18" name="object 18"/>
          <p:cNvSpPr txBox="1"/>
          <p:nvPr/>
        </p:nvSpPr>
        <p:spPr>
          <a:xfrm>
            <a:off x="6027801" y="2426334"/>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10</a:t>
            </a:r>
            <a:endParaRPr sz="1800">
              <a:latin typeface="Calibri"/>
              <a:cs typeface="Calibri"/>
            </a:endParaRPr>
          </a:p>
        </p:txBody>
      </p:sp>
      <p:sp>
        <p:nvSpPr>
          <p:cNvPr id="19" name="object 19"/>
          <p:cNvSpPr txBox="1"/>
          <p:nvPr/>
        </p:nvSpPr>
        <p:spPr>
          <a:xfrm>
            <a:off x="6024753" y="3017646"/>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11</a:t>
            </a:r>
            <a:endParaRPr sz="1800">
              <a:latin typeface="Calibri"/>
              <a:cs typeface="Calibri"/>
            </a:endParaRPr>
          </a:p>
        </p:txBody>
      </p:sp>
      <p:sp>
        <p:nvSpPr>
          <p:cNvPr id="20" name="object 20"/>
          <p:cNvSpPr txBox="1"/>
          <p:nvPr/>
        </p:nvSpPr>
        <p:spPr>
          <a:xfrm>
            <a:off x="6024753" y="3588257"/>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12</a:t>
            </a:r>
            <a:endParaRPr sz="1800">
              <a:latin typeface="Calibri"/>
              <a:cs typeface="Calibri"/>
            </a:endParaRPr>
          </a:p>
        </p:txBody>
      </p:sp>
      <p:sp>
        <p:nvSpPr>
          <p:cNvPr id="21" name="object 21"/>
          <p:cNvSpPr txBox="1"/>
          <p:nvPr/>
        </p:nvSpPr>
        <p:spPr>
          <a:xfrm>
            <a:off x="7737475" y="2426970"/>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13</a:t>
            </a:r>
            <a:endParaRPr sz="1800">
              <a:latin typeface="Calibri"/>
              <a:cs typeface="Calibri"/>
            </a:endParaRPr>
          </a:p>
        </p:txBody>
      </p:sp>
      <p:sp>
        <p:nvSpPr>
          <p:cNvPr id="22" name="object 22"/>
          <p:cNvSpPr txBox="1"/>
          <p:nvPr/>
        </p:nvSpPr>
        <p:spPr>
          <a:xfrm>
            <a:off x="7737475" y="3015488"/>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14</a:t>
            </a:r>
            <a:endParaRPr sz="1800">
              <a:latin typeface="Calibri"/>
              <a:cs typeface="Calibri"/>
            </a:endParaRPr>
          </a:p>
        </p:txBody>
      </p:sp>
      <p:sp>
        <p:nvSpPr>
          <p:cNvPr id="23" name="object 23"/>
          <p:cNvSpPr txBox="1"/>
          <p:nvPr/>
        </p:nvSpPr>
        <p:spPr>
          <a:xfrm>
            <a:off x="7737475" y="3575430"/>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15</a:t>
            </a:r>
            <a:endParaRPr sz="1800">
              <a:latin typeface="Calibri"/>
              <a:cs typeface="Calibri"/>
            </a:endParaRPr>
          </a:p>
        </p:txBody>
      </p:sp>
      <p:sp>
        <p:nvSpPr>
          <p:cNvPr id="24" name="object 24"/>
          <p:cNvSpPr txBox="1"/>
          <p:nvPr/>
        </p:nvSpPr>
        <p:spPr>
          <a:xfrm>
            <a:off x="9414764" y="2426334"/>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16</a:t>
            </a:r>
            <a:endParaRPr sz="1800">
              <a:latin typeface="Calibri"/>
              <a:cs typeface="Calibri"/>
            </a:endParaRPr>
          </a:p>
        </p:txBody>
      </p:sp>
      <p:sp>
        <p:nvSpPr>
          <p:cNvPr id="25" name="object 25"/>
          <p:cNvSpPr txBox="1"/>
          <p:nvPr/>
        </p:nvSpPr>
        <p:spPr>
          <a:xfrm>
            <a:off x="9411969" y="3049651"/>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17</a:t>
            </a:r>
            <a:endParaRPr sz="1800">
              <a:latin typeface="Calibri"/>
              <a:cs typeface="Calibri"/>
            </a:endParaRPr>
          </a:p>
        </p:txBody>
      </p:sp>
      <p:sp>
        <p:nvSpPr>
          <p:cNvPr id="26" name="object 26"/>
          <p:cNvSpPr txBox="1"/>
          <p:nvPr/>
        </p:nvSpPr>
        <p:spPr>
          <a:xfrm>
            <a:off x="9413493" y="3575050"/>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18</a:t>
            </a:r>
            <a:endParaRPr sz="1800">
              <a:latin typeface="Calibri"/>
              <a:cs typeface="Calibri"/>
            </a:endParaRPr>
          </a:p>
        </p:txBody>
      </p:sp>
      <p:sp>
        <p:nvSpPr>
          <p:cNvPr id="27" name="object 27"/>
          <p:cNvSpPr txBox="1"/>
          <p:nvPr/>
        </p:nvSpPr>
        <p:spPr>
          <a:xfrm>
            <a:off x="11177396" y="2431796"/>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19</a:t>
            </a:r>
            <a:endParaRPr sz="1800">
              <a:latin typeface="Calibri"/>
              <a:cs typeface="Calibri"/>
            </a:endParaRPr>
          </a:p>
        </p:txBody>
      </p:sp>
      <p:sp>
        <p:nvSpPr>
          <p:cNvPr id="28" name="object 28"/>
          <p:cNvSpPr txBox="1"/>
          <p:nvPr/>
        </p:nvSpPr>
        <p:spPr>
          <a:xfrm>
            <a:off x="11171935" y="2991739"/>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20</a:t>
            </a:r>
            <a:endParaRPr sz="1800">
              <a:latin typeface="Calibri"/>
              <a:cs typeface="Calibri"/>
            </a:endParaRPr>
          </a:p>
        </p:txBody>
      </p:sp>
      <p:sp>
        <p:nvSpPr>
          <p:cNvPr id="29" name="object 29"/>
          <p:cNvSpPr txBox="1"/>
          <p:nvPr/>
        </p:nvSpPr>
        <p:spPr>
          <a:xfrm>
            <a:off x="11178285" y="3557473"/>
            <a:ext cx="257175" cy="300355"/>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21</a:t>
            </a:r>
            <a:endParaRPr sz="1800">
              <a:latin typeface="Calibri"/>
              <a:cs typeface="Calibri"/>
            </a:endParaRPr>
          </a:p>
        </p:txBody>
      </p:sp>
      <p:sp>
        <p:nvSpPr>
          <p:cNvPr id="31" name="TextBox 30">
            <a:extLst>
              <a:ext uri="{FF2B5EF4-FFF2-40B4-BE49-F238E27FC236}">
                <a16:creationId xmlns:a16="http://schemas.microsoft.com/office/drawing/2014/main" xmlns="" id="{4CC7073E-F4C9-1ABE-AEF9-9EA6CAD68E52}"/>
              </a:ext>
            </a:extLst>
          </p:cNvPr>
          <p:cNvSpPr txBox="1"/>
          <p:nvPr/>
        </p:nvSpPr>
        <p:spPr>
          <a:xfrm>
            <a:off x="4114800" y="6248400"/>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037458" y="761"/>
            <a:ext cx="6354445" cy="939800"/>
          </a:xfrm>
          <a:prstGeom prst="rect">
            <a:avLst/>
          </a:prstGeom>
        </p:spPr>
        <p:txBody>
          <a:bodyPr vert="horz" wrap="square" lIns="0" tIns="12700" rIns="0" bIns="0" rtlCol="0">
            <a:spAutoFit/>
          </a:bodyPr>
          <a:lstStyle/>
          <a:p>
            <a:pPr marL="12700">
              <a:lnSpc>
                <a:spcPct val="100000"/>
              </a:lnSpc>
              <a:spcBef>
                <a:spcPts val="100"/>
              </a:spcBef>
            </a:pPr>
            <a:r>
              <a:rPr spc="-15" dirty="0"/>
              <a:t>Multiplication</a:t>
            </a:r>
            <a:r>
              <a:rPr spc="-20" dirty="0"/>
              <a:t> Step </a:t>
            </a:r>
            <a:r>
              <a:rPr dirty="0"/>
              <a:t>3</a:t>
            </a:r>
          </a:p>
        </p:txBody>
      </p:sp>
      <p:sp>
        <p:nvSpPr>
          <p:cNvPr id="3" name="object 3"/>
          <p:cNvSpPr txBox="1"/>
          <p:nvPr/>
        </p:nvSpPr>
        <p:spPr>
          <a:xfrm>
            <a:off x="1509775" y="5180203"/>
            <a:ext cx="8958580" cy="720725"/>
          </a:xfrm>
          <a:prstGeom prst="rect">
            <a:avLst/>
          </a:prstGeom>
        </p:spPr>
        <p:txBody>
          <a:bodyPr vert="horz" wrap="square" lIns="0" tIns="53975" rIns="0" bIns="0" rtlCol="0">
            <a:spAutoFit/>
          </a:bodyPr>
          <a:lstStyle/>
          <a:p>
            <a:pPr marL="3801110" marR="5080" indent="-3789045">
              <a:lnSpc>
                <a:spcPts val="2590"/>
              </a:lnSpc>
              <a:spcBef>
                <a:spcPts val="425"/>
              </a:spcBef>
            </a:pPr>
            <a:r>
              <a:rPr sz="2400" spc="-5" dirty="0">
                <a:latin typeface="Calibri"/>
                <a:cs typeface="Calibri"/>
              </a:rPr>
              <a:t>Example, </a:t>
            </a:r>
            <a:r>
              <a:rPr sz="2400" dirty="0">
                <a:latin typeface="Calibri"/>
                <a:cs typeface="Calibri"/>
              </a:rPr>
              <a:t>7x3. </a:t>
            </a:r>
            <a:r>
              <a:rPr sz="2400" spc="-5" dirty="0">
                <a:latin typeface="Calibri"/>
                <a:cs typeface="Calibri"/>
              </a:rPr>
              <a:t>After </a:t>
            </a:r>
            <a:r>
              <a:rPr sz="2400" spc="-10" dirty="0">
                <a:latin typeface="Calibri"/>
                <a:cs typeface="Calibri"/>
              </a:rPr>
              <a:t>counting you'll </a:t>
            </a:r>
            <a:r>
              <a:rPr sz="2400" spc="-20" dirty="0">
                <a:latin typeface="Calibri"/>
                <a:cs typeface="Calibri"/>
              </a:rPr>
              <a:t>have </a:t>
            </a:r>
            <a:r>
              <a:rPr sz="2400" spc="-10" dirty="0">
                <a:latin typeface="Calibri"/>
                <a:cs typeface="Calibri"/>
              </a:rPr>
              <a:t>your answer </a:t>
            </a:r>
            <a:r>
              <a:rPr sz="2400" spc="-15" dirty="0">
                <a:latin typeface="Calibri"/>
                <a:cs typeface="Calibri"/>
              </a:rPr>
              <a:t>at </a:t>
            </a:r>
            <a:r>
              <a:rPr sz="2400" dirty="0">
                <a:latin typeface="Calibri"/>
                <a:cs typeface="Calibri"/>
              </a:rPr>
              <a:t>the end which is </a:t>
            </a:r>
            <a:r>
              <a:rPr sz="2400" spc="-530" dirty="0">
                <a:latin typeface="Calibri"/>
                <a:cs typeface="Calibri"/>
              </a:rPr>
              <a:t> </a:t>
            </a:r>
            <a:r>
              <a:rPr sz="2400" spc="-5" dirty="0">
                <a:latin typeface="Calibri"/>
                <a:cs typeface="Calibri"/>
              </a:rPr>
              <a:t>21.</a:t>
            </a:r>
            <a:r>
              <a:rPr sz="2400" spc="-10" dirty="0">
                <a:latin typeface="Calibri"/>
                <a:cs typeface="Calibri"/>
              </a:rPr>
              <a:t> 7x3=21</a:t>
            </a:r>
            <a:endParaRPr sz="2400">
              <a:latin typeface="Calibri"/>
              <a:cs typeface="Calibri"/>
            </a:endParaRPr>
          </a:p>
        </p:txBody>
      </p:sp>
      <p:grpSp>
        <p:nvGrpSpPr>
          <p:cNvPr id="4" name="object 4"/>
          <p:cNvGrpSpPr/>
          <p:nvPr/>
        </p:nvGrpSpPr>
        <p:grpSpPr>
          <a:xfrm>
            <a:off x="208788" y="2263139"/>
            <a:ext cx="11953240" cy="1743710"/>
            <a:chOff x="208788" y="2263139"/>
            <a:chExt cx="11953240" cy="1743710"/>
          </a:xfrm>
        </p:grpSpPr>
        <p:pic>
          <p:nvPicPr>
            <p:cNvPr id="5" name="object 5"/>
            <p:cNvPicPr/>
            <p:nvPr/>
          </p:nvPicPr>
          <p:blipFill>
            <a:blip r:embed="rId2" cstate="print"/>
            <a:stretch>
              <a:fillRect/>
            </a:stretch>
          </p:blipFill>
          <p:spPr>
            <a:xfrm>
              <a:off x="3592067" y="2273807"/>
              <a:ext cx="1720595" cy="1731264"/>
            </a:xfrm>
            <a:prstGeom prst="rect">
              <a:avLst/>
            </a:prstGeom>
          </p:spPr>
        </p:pic>
        <p:pic>
          <p:nvPicPr>
            <p:cNvPr id="6" name="object 6"/>
            <p:cNvPicPr/>
            <p:nvPr/>
          </p:nvPicPr>
          <p:blipFill>
            <a:blip r:embed="rId3" cstate="print"/>
            <a:stretch>
              <a:fillRect/>
            </a:stretch>
          </p:blipFill>
          <p:spPr>
            <a:xfrm>
              <a:off x="5292852" y="2263139"/>
              <a:ext cx="6868668" cy="1743455"/>
            </a:xfrm>
            <a:prstGeom prst="rect">
              <a:avLst/>
            </a:prstGeom>
          </p:spPr>
        </p:pic>
        <p:pic>
          <p:nvPicPr>
            <p:cNvPr id="7" name="object 7"/>
            <p:cNvPicPr/>
            <p:nvPr/>
          </p:nvPicPr>
          <p:blipFill>
            <a:blip r:embed="rId4" cstate="print"/>
            <a:stretch>
              <a:fillRect/>
            </a:stretch>
          </p:blipFill>
          <p:spPr>
            <a:xfrm>
              <a:off x="208788" y="2273807"/>
              <a:ext cx="3421380" cy="1732787"/>
            </a:xfrm>
            <a:prstGeom prst="rect">
              <a:avLst/>
            </a:prstGeom>
          </p:spPr>
        </p:pic>
        <p:sp>
          <p:nvSpPr>
            <p:cNvPr id="8" name="object 8"/>
            <p:cNvSpPr/>
            <p:nvPr/>
          </p:nvSpPr>
          <p:spPr>
            <a:xfrm>
              <a:off x="272796" y="2863595"/>
              <a:ext cx="11840210" cy="676910"/>
            </a:xfrm>
            <a:custGeom>
              <a:avLst/>
              <a:gdLst/>
              <a:ahLst/>
              <a:cxnLst/>
              <a:rect l="l" t="t" r="r" b="b"/>
              <a:pathLst>
                <a:path w="11840210" h="676910">
                  <a:moveTo>
                    <a:pt x="42671" y="676401"/>
                  </a:moveTo>
                  <a:lnTo>
                    <a:pt x="11839067" y="608076"/>
                  </a:lnTo>
                </a:path>
                <a:path w="11840210" h="676910">
                  <a:moveTo>
                    <a:pt x="0" y="6984"/>
                  </a:moveTo>
                  <a:lnTo>
                    <a:pt x="11839956" y="0"/>
                  </a:lnTo>
                </a:path>
              </a:pathLst>
            </a:custGeom>
            <a:ln w="6096">
              <a:solidFill>
                <a:srgbClr val="000000"/>
              </a:solidFill>
            </a:ln>
          </p:spPr>
          <p:txBody>
            <a:bodyPr wrap="square" lIns="0" tIns="0" rIns="0" bIns="0" rtlCol="0"/>
            <a:lstStyle/>
            <a:p>
              <a:endParaRPr/>
            </a:p>
          </p:txBody>
        </p:sp>
      </p:grpSp>
      <p:sp>
        <p:nvSpPr>
          <p:cNvPr id="9" name="object 9"/>
          <p:cNvSpPr txBox="1"/>
          <p:nvPr/>
        </p:nvSpPr>
        <p:spPr>
          <a:xfrm>
            <a:off x="997407" y="2428113"/>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1</a:t>
            </a:r>
            <a:endParaRPr sz="1800">
              <a:latin typeface="Calibri"/>
              <a:cs typeface="Calibri"/>
            </a:endParaRPr>
          </a:p>
        </p:txBody>
      </p:sp>
      <p:sp>
        <p:nvSpPr>
          <p:cNvPr id="10" name="object 10"/>
          <p:cNvSpPr txBox="1"/>
          <p:nvPr/>
        </p:nvSpPr>
        <p:spPr>
          <a:xfrm>
            <a:off x="997407" y="3044697"/>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2</a:t>
            </a:r>
            <a:endParaRPr sz="1800">
              <a:latin typeface="Calibri"/>
              <a:cs typeface="Calibri"/>
            </a:endParaRPr>
          </a:p>
        </p:txBody>
      </p:sp>
      <p:sp>
        <p:nvSpPr>
          <p:cNvPr id="11" name="object 11"/>
          <p:cNvSpPr txBox="1"/>
          <p:nvPr/>
        </p:nvSpPr>
        <p:spPr>
          <a:xfrm>
            <a:off x="997407" y="3624833"/>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3</a:t>
            </a:r>
            <a:endParaRPr sz="1800">
              <a:latin typeface="Calibri"/>
              <a:cs typeface="Calibri"/>
            </a:endParaRPr>
          </a:p>
        </p:txBody>
      </p:sp>
      <p:sp>
        <p:nvSpPr>
          <p:cNvPr id="12" name="object 12"/>
          <p:cNvSpPr txBox="1"/>
          <p:nvPr/>
        </p:nvSpPr>
        <p:spPr>
          <a:xfrm>
            <a:off x="2669539" y="2426334"/>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4</a:t>
            </a:r>
            <a:endParaRPr sz="1800">
              <a:latin typeface="Calibri"/>
              <a:cs typeface="Calibri"/>
            </a:endParaRPr>
          </a:p>
        </p:txBody>
      </p:sp>
      <p:sp>
        <p:nvSpPr>
          <p:cNvPr id="13" name="object 13"/>
          <p:cNvSpPr txBox="1"/>
          <p:nvPr/>
        </p:nvSpPr>
        <p:spPr>
          <a:xfrm>
            <a:off x="2669539" y="3053334"/>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5</a:t>
            </a:r>
            <a:endParaRPr sz="1800">
              <a:latin typeface="Calibri"/>
              <a:cs typeface="Calibri"/>
            </a:endParaRPr>
          </a:p>
        </p:txBody>
      </p:sp>
      <p:sp>
        <p:nvSpPr>
          <p:cNvPr id="14" name="object 14"/>
          <p:cNvSpPr txBox="1"/>
          <p:nvPr/>
        </p:nvSpPr>
        <p:spPr>
          <a:xfrm>
            <a:off x="2669539" y="3606545"/>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6</a:t>
            </a:r>
            <a:endParaRPr sz="1800">
              <a:latin typeface="Calibri"/>
              <a:cs typeface="Calibri"/>
            </a:endParaRPr>
          </a:p>
        </p:txBody>
      </p:sp>
      <p:sp>
        <p:nvSpPr>
          <p:cNvPr id="15" name="object 15"/>
          <p:cNvSpPr txBox="1"/>
          <p:nvPr/>
        </p:nvSpPr>
        <p:spPr>
          <a:xfrm>
            <a:off x="4402582" y="2426334"/>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7</a:t>
            </a:r>
            <a:endParaRPr sz="1800">
              <a:latin typeface="Calibri"/>
              <a:cs typeface="Calibri"/>
            </a:endParaRPr>
          </a:p>
        </p:txBody>
      </p:sp>
      <p:sp>
        <p:nvSpPr>
          <p:cNvPr id="16" name="object 16"/>
          <p:cNvSpPr txBox="1"/>
          <p:nvPr/>
        </p:nvSpPr>
        <p:spPr>
          <a:xfrm>
            <a:off x="4373117" y="3051428"/>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8</a:t>
            </a:r>
            <a:endParaRPr sz="1800">
              <a:latin typeface="Calibri"/>
              <a:cs typeface="Calibri"/>
            </a:endParaRPr>
          </a:p>
        </p:txBody>
      </p:sp>
      <p:sp>
        <p:nvSpPr>
          <p:cNvPr id="17" name="object 17"/>
          <p:cNvSpPr txBox="1"/>
          <p:nvPr/>
        </p:nvSpPr>
        <p:spPr>
          <a:xfrm>
            <a:off x="4383785" y="3588257"/>
            <a:ext cx="141605" cy="299720"/>
          </a:xfrm>
          <a:prstGeom prst="rect">
            <a:avLst/>
          </a:prstGeom>
        </p:spPr>
        <p:txBody>
          <a:bodyPr vert="horz" wrap="square" lIns="0" tIns="12700" rIns="0" bIns="0" rtlCol="0">
            <a:spAutoFit/>
          </a:bodyPr>
          <a:lstStyle/>
          <a:p>
            <a:pPr marL="12700">
              <a:lnSpc>
                <a:spcPct val="100000"/>
              </a:lnSpc>
              <a:spcBef>
                <a:spcPts val="100"/>
              </a:spcBef>
            </a:pPr>
            <a:r>
              <a:rPr sz="1800" dirty="0">
                <a:latin typeface="Calibri"/>
                <a:cs typeface="Calibri"/>
              </a:rPr>
              <a:t>9</a:t>
            </a:r>
            <a:endParaRPr sz="1800">
              <a:latin typeface="Calibri"/>
              <a:cs typeface="Calibri"/>
            </a:endParaRPr>
          </a:p>
        </p:txBody>
      </p:sp>
      <p:sp>
        <p:nvSpPr>
          <p:cNvPr id="18" name="object 18"/>
          <p:cNvSpPr txBox="1"/>
          <p:nvPr/>
        </p:nvSpPr>
        <p:spPr>
          <a:xfrm>
            <a:off x="6027801" y="2426334"/>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10</a:t>
            </a:r>
            <a:endParaRPr sz="1800">
              <a:latin typeface="Calibri"/>
              <a:cs typeface="Calibri"/>
            </a:endParaRPr>
          </a:p>
        </p:txBody>
      </p:sp>
      <p:sp>
        <p:nvSpPr>
          <p:cNvPr id="19" name="object 19"/>
          <p:cNvSpPr txBox="1"/>
          <p:nvPr/>
        </p:nvSpPr>
        <p:spPr>
          <a:xfrm>
            <a:off x="6024753" y="3017646"/>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11</a:t>
            </a:r>
            <a:endParaRPr sz="1800">
              <a:latin typeface="Calibri"/>
              <a:cs typeface="Calibri"/>
            </a:endParaRPr>
          </a:p>
        </p:txBody>
      </p:sp>
      <p:sp>
        <p:nvSpPr>
          <p:cNvPr id="20" name="object 20"/>
          <p:cNvSpPr txBox="1"/>
          <p:nvPr/>
        </p:nvSpPr>
        <p:spPr>
          <a:xfrm>
            <a:off x="6024753" y="3588257"/>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12</a:t>
            </a:r>
            <a:endParaRPr sz="1800">
              <a:latin typeface="Calibri"/>
              <a:cs typeface="Calibri"/>
            </a:endParaRPr>
          </a:p>
        </p:txBody>
      </p:sp>
      <p:sp>
        <p:nvSpPr>
          <p:cNvPr id="21" name="object 21"/>
          <p:cNvSpPr txBox="1"/>
          <p:nvPr/>
        </p:nvSpPr>
        <p:spPr>
          <a:xfrm>
            <a:off x="7737475" y="2426970"/>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13</a:t>
            </a:r>
            <a:endParaRPr sz="1800">
              <a:latin typeface="Calibri"/>
              <a:cs typeface="Calibri"/>
            </a:endParaRPr>
          </a:p>
        </p:txBody>
      </p:sp>
      <p:sp>
        <p:nvSpPr>
          <p:cNvPr id="22" name="object 22"/>
          <p:cNvSpPr txBox="1"/>
          <p:nvPr/>
        </p:nvSpPr>
        <p:spPr>
          <a:xfrm>
            <a:off x="7737475" y="3015488"/>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14</a:t>
            </a:r>
            <a:endParaRPr sz="1800">
              <a:latin typeface="Calibri"/>
              <a:cs typeface="Calibri"/>
            </a:endParaRPr>
          </a:p>
        </p:txBody>
      </p:sp>
      <p:sp>
        <p:nvSpPr>
          <p:cNvPr id="23" name="object 23"/>
          <p:cNvSpPr txBox="1"/>
          <p:nvPr/>
        </p:nvSpPr>
        <p:spPr>
          <a:xfrm>
            <a:off x="7737475" y="3575430"/>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15</a:t>
            </a:r>
            <a:endParaRPr sz="1800">
              <a:latin typeface="Calibri"/>
              <a:cs typeface="Calibri"/>
            </a:endParaRPr>
          </a:p>
        </p:txBody>
      </p:sp>
      <p:sp>
        <p:nvSpPr>
          <p:cNvPr id="24" name="object 24"/>
          <p:cNvSpPr txBox="1"/>
          <p:nvPr/>
        </p:nvSpPr>
        <p:spPr>
          <a:xfrm>
            <a:off x="9414764" y="2426334"/>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16</a:t>
            </a:r>
            <a:endParaRPr sz="1800">
              <a:latin typeface="Calibri"/>
              <a:cs typeface="Calibri"/>
            </a:endParaRPr>
          </a:p>
        </p:txBody>
      </p:sp>
      <p:sp>
        <p:nvSpPr>
          <p:cNvPr id="25" name="object 25"/>
          <p:cNvSpPr txBox="1"/>
          <p:nvPr/>
        </p:nvSpPr>
        <p:spPr>
          <a:xfrm>
            <a:off x="9411969" y="3049651"/>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17</a:t>
            </a:r>
            <a:endParaRPr sz="1800">
              <a:latin typeface="Calibri"/>
              <a:cs typeface="Calibri"/>
            </a:endParaRPr>
          </a:p>
        </p:txBody>
      </p:sp>
      <p:sp>
        <p:nvSpPr>
          <p:cNvPr id="26" name="object 26"/>
          <p:cNvSpPr txBox="1"/>
          <p:nvPr/>
        </p:nvSpPr>
        <p:spPr>
          <a:xfrm>
            <a:off x="9413493" y="3575050"/>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18</a:t>
            </a:r>
            <a:endParaRPr sz="1800">
              <a:latin typeface="Calibri"/>
              <a:cs typeface="Calibri"/>
            </a:endParaRPr>
          </a:p>
        </p:txBody>
      </p:sp>
      <p:sp>
        <p:nvSpPr>
          <p:cNvPr id="27" name="object 27"/>
          <p:cNvSpPr txBox="1"/>
          <p:nvPr/>
        </p:nvSpPr>
        <p:spPr>
          <a:xfrm>
            <a:off x="11177396" y="2431796"/>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19</a:t>
            </a:r>
            <a:endParaRPr sz="1800">
              <a:latin typeface="Calibri"/>
              <a:cs typeface="Calibri"/>
            </a:endParaRPr>
          </a:p>
        </p:txBody>
      </p:sp>
      <p:sp>
        <p:nvSpPr>
          <p:cNvPr id="28" name="object 28"/>
          <p:cNvSpPr txBox="1"/>
          <p:nvPr/>
        </p:nvSpPr>
        <p:spPr>
          <a:xfrm>
            <a:off x="11171935" y="2991739"/>
            <a:ext cx="257175" cy="299720"/>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20</a:t>
            </a:r>
            <a:endParaRPr sz="1800">
              <a:latin typeface="Calibri"/>
              <a:cs typeface="Calibri"/>
            </a:endParaRPr>
          </a:p>
        </p:txBody>
      </p:sp>
      <p:sp>
        <p:nvSpPr>
          <p:cNvPr id="29" name="object 29"/>
          <p:cNvSpPr txBox="1"/>
          <p:nvPr/>
        </p:nvSpPr>
        <p:spPr>
          <a:xfrm>
            <a:off x="11178285" y="3557473"/>
            <a:ext cx="257175" cy="300355"/>
          </a:xfrm>
          <a:prstGeom prst="rect">
            <a:avLst/>
          </a:prstGeom>
        </p:spPr>
        <p:txBody>
          <a:bodyPr vert="horz" wrap="square" lIns="0" tIns="12700" rIns="0" bIns="0" rtlCol="0">
            <a:spAutoFit/>
          </a:bodyPr>
          <a:lstStyle/>
          <a:p>
            <a:pPr marL="12700">
              <a:lnSpc>
                <a:spcPct val="100000"/>
              </a:lnSpc>
              <a:spcBef>
                <a:spcPts val="100"/>
              </a:spcBef>
            </a:pPr>
            <a:r>
              <a:rPr sz="1800" spc="-5" dirty="0">
                <a:latin typeface="Calibri"/>
                <a:cs typeface="Calibri"/>
              </a:rPr>
              <a:t>21</a:t>
            </a:r>
            <a:endParaRPr sz="1800">
              <a:latin typeface="Calibri"/>
              <a:cs typeface="Calibri"/>
            </a:endParaRPr>
          </a:p>
        </p:txBody>
      </p:sp>
      <p:grpSp>
        <p:nvGrpSpPr>
          <p:cNvPr id="30" name="object 30"/>
          <p:cNvGrpSpPr/>
          <p:nvPr/>
        </p:nvGrpSpPr>
        <p:grpSpPr>
          <a:xfrm>
            <a:off x="11117580" y="4133088"/>
            <a:ext cx="356870" cy="1390015"/>
            <a:chOff x="11117580" y="4133088"/>
            <a:chExt cx="356870" cy="1390015"/>
          </a:xfrm>
        </p:grpSpPr>
        <p:sp>
          <p:nvSpPr>
            <p:cNvPr id="31" name="object 31"/>
            <p:cNvSpPr/>
            <p:nvPr/>
          </p:nvSpPr>
          <p:spPr>
            <a:xfrm>
              <a:off x="11123676" y="4139184"/>
              <a:ext cx="344805" cy="1377950"/>
            </a:xfrm>
            <a:custGeom>
              <a:avLst/>
              <a:gdLst/>
              <a:ahLst/>
              <a:cxnLst/>
              <a:rect l="l" t="t" r="r" b="b"/>
              <a:pathLst>
                <a:path w="344804" h="1377950">
                  <a:moveTo>
                    <a:pt x="172212" y="0"/>
                  </a:moveTo>
                  <a:lnTo>
                    <a:pt x="0" y="172212"/>
                  </a:lnTo>
                  <a:lnTo>
                    <a:pt x="86105" y="172212"/>
                  </a:lnTo>
                  <a:lnTo>
                    <a:pt x="86105" y="1377696"/>
                  </a:lnTo>
                  <a:lnTo>
                    <a:pt x="258318" y="1377696"/>
                  </a:lnTo>
                  <a:lnTo>
                    <a:pt x="258318" y="172212"/>
                  </a:lnTo>
                  <a:lnTo>
                    <a:pt x="344424" y="172212"/>
                  </a:lnTo>
                  <a:lnTo>
                    <a:pt x="172212" y="0"/>
                  </a:lnTo>
                  <a:close/>
                </a:path>
              </a:pathLst>
            </a:custGeom>
            <a:solidFill>
              <a:srgbClr val="000000"/>
            </a:solidFill>
          </p:spPr>
          <p:txBody>
            <a:bodyPr wrap="square" lIns="0" tIns="0" rIns="0" bIns="0" rtlCol="0"/>
            <a:lstStyle/>
            <a:p>
              <a:endParaRPr/>
            </a:p>
          </p:txBody>
        </p:sp>
        <p:sp>
          <p:nvSpPr>
            <p:cNvPr id="32" name="object 32"/>
            <p:cNvSpPr/>
            <p:nvPr/>
          </p:nvSpPr>
          <p:spPr>
            <a:xfrm>
              <a:off x="11123676" y="4139184"/>
              <a:ext cx="344805" cy="1377950"/>
            </a:xfrm>
            <a:custGeom>
              <a:avLst/>
              <a:gdLst/>
              <a:ahLst/>
              <a:cxnLst/>
              <a:rect l="l" t="t" r="r" b="b"/>
              <a:pathLst>
                <a:path w="344804" h="1377950">
                  <a:moveTo>
                    <a:pt x="0" y="172212"/>
                  </a:moveTo>
                  <a:lnTo>
                    <a:pt x="172212" y="0"/>
                  </a:lnTo>
                  <a:lnTo>
                    <a:pt x="344424" y="172212"/>
                  </a:lnTo>
                  <a:lnTo>
                    <a:pt x="258318" y="172212"/>
                  </a:lnTo>
                  <a:lnTo>
                    <a:pt x="258318" y="1377696"/>
                  </a:lnTo>
                  <a:lnTo>
                    <a:pt x="86105" y="1377696"/>
                  </a:lnTo>
                  <a:lnTo>
                    <a:pt x="86105" y="172212"/>
                  </a:lnTo>
                  <a:lnTo>
                    <a:pt x="0" y="172212"/>
                  </a:lnTo>
                  <a:close/>
                </a:path>
              </a:pathLst>
            </a:custGeom>
            <a:ln w="12192">
              <a:solidFill>
                <a:srgbClr val="41709C"/>
              </a:solidFill>
            </a:ln>
          </p:spPr>
          <p:txBody>
            <a:bodyPr wrap="square" lIns="0" tIns="0" rIns="0" bIns="0" rtlCol="0"/>
            <a:lstStyle/>
            <a:p>
              <a:endParaRPr/>
            </a:p>
          </p:txBody>
        </p:sp>
      </p:grpSp>
      <p:sp>
        <p:nvSpPr>
          <p:cNvPr id="34" name="TextBox 33">
            <a:extLst>
              <a:ext uri="{FF2B5EF4-FFF2-40B4-BE49-F238E27FC236}">
                <a16:creationId xmlns:a16="http://schemas.microsoft.com/office/drawing/2014/main" xmlns="" id="{A11CE1BD-FC90-D8A6-2DD7-DBCB51AA6D20}"/>
              </a:ext>
            </a:extLst>
          </p:cNvPr>
          <p:cNvSpPr txBox="1"/>
          <p:nvPr/>
        </p:nvSpPr>
        <p:spPr>
          <a:xfrm>
            <a:off x="4383785" y="6172200"/>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61003" y="761"/>
            <a:ext cx="4505325" cy="939800"/>
          </a:xfrm>
          <a:prstGeom prst="rect">
            <a:avLst/>
          </a:prstGeom>
        </p:spPr>
        <p:txBody>
          <a:bodyPr vert="horz" wrap="square" lIns="0" tIns="12700" rIns="0" bIns="0" rtlCol="0">
            <a:spAutoFit/>
          </a:bodyPr>
          <a:lstStyle/>
          <a:p>
            <a:pPr marL="12700">
              <a:lnSpc>
                <a:spcPct val="100000"/>
              </a:lnSpc>
              <a:spcBef>
                <a:spcPts val="100"/>
              </a:spcBef>
            </a:pPr>
            <a:r>
              <a:rPr spc="-5" dirty="0"/>
              <a:t>Division</a:t>
            </a:r>
            <a:r>
              <a:rPr spc="-35" dirty="0"/>
              <a:t> </a:t>
            </a:r>
            <a:r>
              <a:rPr spc="-20" dirty="0"/>
              <a:t>Step</a:t>
            </a:r>
            <a:r>
              <a:rPr spc="-40" dirty="0"/>
              <a:t> </a:t>
            </a:r>
            <a:r>
              <a:rPr dirty="0"/>
              <a:t>1</a:t>
            </a:r>
          </a:p>
        </p:txBody>
      </p:sp>
      <p:sp>
        <p:nvSpPr>
          <p:cNvPr id="3" name="object 3"/>
          <p:cNvSpPr txBox="1"/>
          <p:nvPr/>
        </p:nvSpPr>
        <p:spPr>
          <a:xfrm>
            <a:off x="1515872" y="5180203"/>
            <a:ext cx="8942070" cy="1379220"/>
          </a:xfrm>
          <a:prstGeom prst="rect">
            <a:avLst/>
          </a:prstGeom>
        </p:spPr>
        <p:txBody>
          <a:bodyPr vert="horz" wrap="square" lIns="0" tIns="53975" rIns="0" bIns="0" rtlCol="0">
            <a:spAutoFit/>
          </a:bodyPr>
          <a:lstStyle/>
          <a:p>
            <a:pPr marL="12700" marR="5080" indent="1905" algn="ctr">
              <a:lnSpc>
                <a:spcPts val="2590"/>
              </a:lnSpc>
              <a:spcBef>
                <a:spcPts val="425"/>
              </a:spcBef>
            </a:pPr>
            <a:r>
              <a:rPr sz="2400" spc="-5" dirty="0">
                <a:latin typeface="Calibri"/>
                <a:cs typeface="Calibri"/>
              </a:rPr>
              <a:t>Example, 7/3. 7=X </a:t>
            </a:r>
            <a:r>
              <a:rPr sz="2400" dirty="0">
                <a:latin typeface="Calibri"/>
                <a:cs typeface="Calibri"/>
              </a:rPr>
              <a:t>and </a:t>
            </a:r>
            <a:r>
              <a:rPr sz="2400" spc="-75" dirty="0">
                <a:latin typeface="Calibri"/>
                <a:cs typeface="Calibri"/>
              </a:rPr>
              <a:t>3=Y. </a:t>
            </a:r>
            <a:r>
              <a:rPr sz="2400" spc="-20" dirty="0">
                <a:latin typeface="Calibri"/>
                <a:cs typeface="Calibri"/>
              </a:rPr>
              <a:t>Draw </a:t>
            </a:r>
            <a:r>
              <a:rPr sz="2400" dirty="0">
                <a:latin typeface="Calibri"/>
                <a:cs typeface="Calibri"/>
              </a:rPr>
              <a:t>X as </a:t>
            </a:r>
            <a:r>
              <a:rPr sz="2400" spc="-10" dirty="0">
                <a:latin typeface="Calibri"/>
                <a:cs typeface="Calibri"/>
              </a:rPr>
              <a:t>Circles </a:t>
            </a:r>
            <a:r>
              <a:rPr sz="2400" dirty="0">
                <a:latin typeface="Calibri"/>
                <a:cs typeface="Calibri"/>
              </a:rPr>
              <a:t>and Y as </a:t>
            </a:r>
            <a:r>
              <a:rPr sz="2400" spc="-5" dirty="0">
                <a:latin typeface="Calibri"/>
                <a:cs typeface="Calibri"/>
              </a:rPr>
              <a:t>Dots. </a:t>
            </a:r>
            <a:r>
              <a:rPr sz="2400" spc="-10" dirty="0">
                <a:latin typeface="Calibri"/>
                <a:cs typeface="Calibri"/>
              </a:rPr>
              <a:t>The </a:t>
            </a:r>
            <a:r>
              <a:rPr sz="2400" spc="-5" dirty="0">
                <a:latin typeface="Calibri"/>
                <a:cs typeface="Calibri"/>
              </a:rPr>
              <a:t>dots </a:t>
            </a:r>
            <a:r>
              <a:rPr sz="2400" dirty="0">
                <a:latin typeface="Calibri"/>
                <a:cs typeface="Calibri"/>
              </a:rPr>
              <a:t> </a:t>
            </a:r>
            <a:r>
              <a:rPr sz="2400" spc="-5" dirty="0">
                <a:latin typeface="Calibri"/>
                <a:cs typeface="Calibri"/>
              </a:rPr>
              <a:t>should </a:t>
            </a:r>
            <a:r>
              <a:rPr sz="2400" dirty="0">
                <a:latin typeface="Calibri"/>
                <a:cs typeface="Calibri"/>
              </a:rPr>
              <a:t>add </a:t>
            </a:r>
            <a:r>
              <a:rPr sz="2400" spc="-5" dirty="0">
                <a:latin typeface="Calibri"/>
                <a:cs typeface="Calibri"/>
              </a:rPr>
              <a:t>up </a:t>
            </a:r>
            <a:r>
              <a:rPr sz="2400" spc="-15" dirty="0">
                <a:latin typeface="Calibri"/>
                <a:cs typeface="Calibri"/>
              </a:rPr>
              <a:t>to </a:t>
            </a:r>
            <a:r>
              <a:rPr sz="2400" dirty="0">
                <a:latin typeface="Calibri"/>
                <a:cs typeface="Calibri"/>
              </a:rPr>
              <a:t>Y </a:t>
            </a:r>
            <a:r>
              <a:rPr sz="2400" spc="-15" dirty="0">
                <a:latin typeface="Calibri"/>
                <a:cs typeface="Calibri"/>
              </a:rPr>
              <a:t>to </a:t>
            </a:r>
            <a:r>
              <a:rPr sz="2400" spc="-5" dirty="0">
                <a:latin typeface="Calibri"/>
                <a:cs typeface="Calibri"/>
              </a:rPr>
              <a:t>be </a:t>
            </a:r>
            <a:r>
              <a:rPr sz="2400" spc="-15" dirty="0">
                <a:latin typeface="Calibri"/>
                <a:cs typeface="Calibri"/>
              </a:rPr>
              <a:t>counted </a:t>
            </a:r>
            <a:r>
              <a:rPr sz="2400" dirty="0">
                <a:latin typeface="Calibri"/>
                <a:cs typeface="Calibri"/>
              </a:rPr>
              <a:t>as 1. If the </a:t>
            </a:r>
            <a:r>
              <a:rPr sz="2400" spc="-5" dirty="0">
                <a:latin typeface="Calibri"/>
                <a:cs typeface="Calibri"/>
              </a:rPr>
              <a:t>dots don’t </a:t>
            </a:r>
            <a:r>
              <a:rPr sz="2400" dirty="0">
                <a:latin typeface="Calibri"/>
                <a:cs typeface="Calibri"/>
              </a:rPr>
              <a:t>add </a:t>
            </a:r>
            <a:r>
              <a:rPr sz="2400" spc="-5" dirty="0">
                <a:latin typeface="Calibri"/>
                <a:cs typeface="Calibri"/>
              </a:rPr>
              <a:t>up </a:t>
            </a:r>
            <a:r>
              <a:rPr sz="2400" spc="-15" dirty="0">
                <a:latin typeface="Calibri"/>
                <a:cs typeface="Calibri"/>
              </a:rPr>
              <a:t>to </a:t>
            </a:r>
            <a:r>
              <a:rPr sz="2400" dirty="0">
                <a:latin typeface="Calibri"/>
                <a:cs typeface="Calibri"/>
              </a:rPr>
              <a:t>Y its </a:t>
            </a:r>
            <a:r>
              <a:rPr sz="2400" spc="5" dirty="0">
                <a:latin typeface="Calibri"/>
                <a:cs typeface="Calibri"/>
              </a:rPr>
              <a:t> </a:t>
            </a:r>
            <a:r>
              <a:rPr sz="2400" dirty="0">
                <a:latin typeface="Calibri"/>
                <a:cs typeface="Calibri"/>
              </a:rPr>
              <a:t>less than </a:t>
            </a:r>
            <a:r>
              <a:rPr sz="2400" spc="-5" dirty="0">
                <a:latin typeface="Calibri"/>
                <a:cs typeface="Calibri"/>
              </a:rPr>
              <a:t>1. </a:t>
            </a:r>
            <a:r>
              <a:rPr sz="2400" spc="-65" dirty="0">
                <a:latin typeface="Calibri"/>
                <a:cs typeface="Calibri"/>
              </a:rPr>
              <a:t>You </a:t>
            </a:r>
            <a:r>
              <a:rPr sz="2400" spc="-5" dirty="0">
                <a:latin typeface="Calibri"/>
                <a:cs typeface="Calibri"/>
              </a:rPr>
              <a:t>should </a:t>
            </a:r>
            <a:r>
              <a:rPr sz="2400" dirty="0">
                <a:latin typeface="Calibri"/>
                <a:cs typeface="Calibri"/>
              </a:rPr>
              <a:t>then </a:t>
            </a:r>
            <a:r>
              <a:rPr sz="2400" spc="-15" dirty="0">
                <a:latin typeface="Calibri"/>
                <a:cs typeface="Calibri"/>
              </a:rPr>
              <a:t>count </a:t>
            </a:r>
            <a:r>
              <a:rPr sz="2400" dirty="0">
                <a:latin typeface="Calibri"/>
                <a:cs typeface="Calibri"/>
              </a:rPr>
              <a:t>all the </a:t>
            </a:r>
            <a:r>
              <a:rPr sz="2400" spc="-5" dirty="0">
                <a:latin typeface="Calibri"/>
                <a:cs typeface="Calibri"/>
              </a:rPr>
              <a:t>dots </a:t>
            </a:r>
            <a:r>
              <a:rPr sz="2400" dirty="0">
                <a:latin typeface="Calibri"/>
                <a:cs typeface="Calibri"/>
              </a:rPr>
              <a:t>and </a:t>
            </a:r>
            <a:r>
              <a:rPr sz="2400" spc="-5" dirty="0">
                <a:latin typeface="Calibri"/>
                <a:cs typeface="Calibri"/>
              </a:rPr>
              <a:t>divide </a:t>
            </a:r>
            <a:r>
              <a:rPr sz="2400" spc="-15" dirty="0">
                <a:latin typeface="Calibri"/>
                <a:cs typeface="Calibri"/>
              </a:rPr>
              <a:t>from </a:t>
            </a:r>
            <a:r>
              <a:rPr sz="2400" dirty="0">
                <a:latin typeface="Calibri"/>
                <a:cs typeface="Calibri"/>
              </a:rPr>
              <a:t>Y </a:t>
            </a:r>
            <a:r>
              <a:rPr sz="2400" spc="-20" dirty="0">
                <a:latin typeface="Calibri"/>
                <a:cs typeface="Calibri"/>
              </a:rPr>
              <a:t>like </a:t>
            </a:r>
            <a:r>
              <a:rPr sz="2400" dirty="0">
                <a:latin typeface="Calibri"/>
                <a:cs typeface="Calibri"/>
              </a:rPr>
              <a:t>this </a:t>
            </a:r>
            <a:r>
              <a:rPr sz="2400" spc="-530" dirty="0">
                <a:latin typeface="Calibri"/>
                <a:cs typeface="Calibri"/>
              </a:rPr>
              <a:t> </a:t>
            </a:r>
            <a:r>
              <a:rPr sz="2400" spc="-10" dirty="0">
                <a:latin typeface="Calibri"/>
                <a:cs typeface="Calibri"/>
              </a:rPr>
              <a:t>Dots/Y</a:t>
            </a:r>
            <a:endParaRPr sz="2400">
              <a:latin typeface="Calibri"/>
              <a:cs typeface="Calibri"/>
            </a:endParaRPr>
          </a:p>
        </p:txBody>
      </p:sp>
      <p:grpSp>
        <p:nvGrpSpPr>
          <p:cNvPr id="4" name="object 4"/>
          <p:cNvGrpSpPr/>
          <p:nvPr/>
        </p:nvGrpSpPr>
        <p:grpSpPr>
          <a:xfrm>
            <a:off x="2409444" y="2767583"/>
            <a:ext cx="6391910" cy="932815"/>
            <a:chOff x="2409444" y="2767583"/>
            <a:chExt cx="6391910" cy="932815"/>
          </a:xfrm>
        </p:grpSpPr>
        <p:pic>
          <p:nvPicPr>
            <p:cNvPr id="5" name="object 5"/>
            <p:cNvPicPr/>
            <p:nvPr/>
          </p:nvPicPr>
          <p:blipFill>
            <a:blip r:embed="rId2" cstate="print"/>
            <a:stretch>
              <a:fillRect/>
            </a:stretch>
          </p:blipFill>
          <p:spPr>
            <a:xfrm>
              <a:off x="3323844" y="2779775"/>
              <a:ext cx="2743200" cy="920496"/>
            </a:xfrm>
            <a:prstGeom prst="rect">
              <a:avLst/>
            </a:prstGeom>
          </p:spPr>
        </p:pic>
        <p:pic>
          <p:nvPicPr>
            <p:cNvPr id="6" name="object 6"/>
            <p:cNvPicPr/>
            <p:nvPr/>
          </p:nvPicPr>
          <p:blipFill>
            <a:blip r:embed="rId3" cstate="print"/>
            <a:stretch>
              <a:fillRect/>
            </a:stretch>
          </p:blipFill>
          <p:spPr>
            <a:xfrm>
              <a:off x="6067044" y="2767583"/>
              <a:ext cx="914400" cy="920495"/>
            </a:xfrm>
            <a:prstGeom prst="rect">
              <a:avLst/>
            </a:prstGeom>
          </p:spPr>
        </p:pic>
        <p:pic>
          <p:nvPicPr>
            <p:cNvPr id="7" name="object 7"/>
            <p:cNvPicPr/>
            <p:nvPr/>
          </p:nvPicPr>
          <p:blipFill>
            <a:blip r:embed="rId3" cstate="print"/>
            <a:stretch>
              <a:fillRect/>
            </a:stretch>
          </p:blipFill>
          <p:spPr>
            <a:xfrm>
              <a:off x="7886700" y="2767583"/>
              <a:ext cx="914400" cy="920495"/>
            </a:xfrm>
            <a:prstGeom prst="rect">
              <a:avLst/>
            </a:prstGeom>
          </p:spPr>
        </p:pic>
        <p:pic>
          <p:nvPicPr>
            <p:cNvPr id="8" name="object 8"/>
            <p:cNvPicPr/>
            <p:nvPr/>
          </p:nvPicPr>
          <p:blipFill>
            <a:blip r:embed="rId3" cstate="print"/>
            <a:stretch>
              <a:fillRect/>
            </a:stretch>
          </p:blipFill>
          <p:spPr>
            <a:xfrm>
              <a:off x="6981444" y="2779775"/>
              <a:ext cx="914400" cy="920496"/>
            </a:xfrm>
            <a:prstGeom prst="rect">
              <a:avLst/>
            </a:prstGeom>
          </p:spPr>
        </p:pic>
        <p:pic>
          <p:nvPicPr>
            <p:cNvPr id="9" name="object 9"/>
            <p:cNvPicPr/>
            <p:nvPr/>
          </p:nvPicPr>
          <p:blipFill>
            <a:blip r:embed="rId3" cstate="print"/>
            <a:stretch>
              <a:fillRect/>
            </a:stretch>
          </p:blipFill>
          <p:spPr>
            <a:xfrm>
              <a:off x="2409444" y="2779775"/>
              <a:ext cx="914400" cy="920496"/>
            </a:xfrm>
            <a:prstGeom prst="rect">
              <a:avLst/>
            </a:prstGeom>
          </p:spPr>
        </p:pic>
        <p:sp>
          <p:nvSpPr>
            <p:cNvPr id="10" name="object 10"/>
            <p:cNvSpPr/>
            <p:nvPr/>
          </p:nvSpPr>
          <p:spPr>
            <a:xfrm>
              <a:off x="2638044"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1" name="object 11"/>
            <p:cNvSpPr/>
            <p:nvPr/>
          </p:nvSpPr>
          <p:spPr>
            <a:xfrm>
              <a:off x="2638044"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2" name="object 12"/>
            <p:cNvSpPr/>
            <p:nvPr/>
          </p:nvSpPr>
          <p:spPr>
            <a:xfrm>
              <a:off x="3558540"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3" name="object 13"/>
            <p:cNvSpPr/>
            <p:nvPr/>
          </p:nvSpPr>
          <p:spPr>
            <a:xfrm>
              <a:off x="3558540"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4" name="object 14"/>
            <p:cNvSpPr/>
            <p:nvPr/>
          </p:nvSpPr>
          <p:spPr>
            <a:xfrm>
              <a:off x="4454651"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5" name="object 15"/>
            <p:cNvSpPr/>
            <p:nvPr/>
          </p:nvSpPr>
          <p:spPr>
            <a:xfrm>
              <a:off x="4454651"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6" name="object 16"/>
            <p:cNvSpPr/>
            <p:nvPr/>
          </p:nvSpPr>
          <p:spPr>
            <a:xfrm>
              <a:off x="5372100"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7" name="object 17"/>
            <p:cNvSpPr/>
            <p:nvPr/>
          </p:nvSpPr>
          <p:spPr>
            <a:xfrm>
              <a:off x="5372100"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8" name="object 18"/>
            <p:cNvSpPr/>
            <p:nvPr/>
          </p:nvSpPr>
          <p:spPr>
            <a:xfrm>
              <a:off x="6301740"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9" name="object 19"/>
            <p:cNvSpPr/>
            <p:nvPr/>
          </p:nvSpPr>
          <p:spPr>
            <a:xfrm>
              <a:off x="6301740"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20" name="object 20"/>
            <p:cNvSpPr/>
            <p:nvPr/>
          </p:nvSpPr>
          <p:spPr>
            <a:xfrm>
              <a:off x="7181088"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21" name="object 21"/>
            <p:cNvSpPr/>
            <p:nvPr/>
          </p:nvSpPr>
          <p:spPr>
            <a:xfrm>
              <a:off x="7181088"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22" name="object 22"/>
            <p:cNvSpPr/>
            <p:nvPr/>
          </p:nvSpPr>
          <p:spPr>
            <a:xfrm>
              <a:off x="8119872" y="2999231"/>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23" name="object 23"/>
            <p:cNvSpPr/>
            <p:nvPr/>
          </p:nvSpPr>
          <p:spPr>
            <a:xfrm>
              <a:off x="8119872" y="2999231"/>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24" name="object 24"/>
            <p:cNvSpPr/>
            <p:nvPr/>
          </p:nvSpPr>
          <p:spPr>
            <a:xfrm>
              <a:off x="2866644" y="3227831"/>
              <a:ext cx="4543425" cy="13335"/>
            </a:xfrm>
            <a:custGeom>
              <a:avLst/>
              <a:gdLst/>
              <a:ahLst/>
              <a:cxnLst/>
              <a:rect l="l" t="t" r="r" b="b"/>
              <a:pathLst>
                <a:path w="4543425" h="13335">
                  <a:moveTo>
                    <a:pt x="0" y="0"/>
                  </a:moveTo>
                  <a:lnTo>
                    <a:pt x="1828927" y="12953"/>
                  </a:lnTo>
                </a:path>
                <a:path w="4543425" h="13335">
                  <a:moveTo>
                    <a:pt x="2734056" y="0"/>
                  </a:moveTo>
                  <a:lnTo>
                    <a:pt x="4543171" y="12953"/>
                  </a:lnTo>
                </a:path>
              </a:pathLst>
            </a:custGeom>
            <a:ln w="6096">
              <a:solidFill>
                <a:srgbClr val="000000"/>
              </a:solidFill>
            </a:ln>
          </p:spPr>
          <p:txBody>
            <a:bodyPr wrap="square" lIns="0" tIns="0" rIns="0" bIns="0" rtlCol="0"/>
            <a:lstStyle/>
            <a:p>
              <a:endParaRPr/>
            </a:p>
          </p:txBody>
        </p:sp>
      </p:grpSp>
      <p:sp>
        <p:nvSpPr>
          <p:cNvPr id="26" name="TextBox 25">
            <a:extLst>
              <a:ext uri="{FF2B5EF4-FFF2-40B4-BE49-F238E27FC236}">
                <a16:creationId xmlns:a16="http://schemas.microsoft.com/office/drawing/2014/main" xmlns="" id="{83D52AB1-8DBC-97DB-8DAE-840E97BD2CC4}"/>
              </a:ext>
            </a:extLst>
          </p:cNvPr>
          <p:cNvSpPr txBox="1"/>
          <p:nvPr/>
        </p:nvSpPr>
        <p:spPr>
          <a:xfrm>
            <a:off x="4133088" y="6487907"/>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61003" y="761"/>
            <a:ext cx="4505325" cy="939800"/>
          </a:xfrm>
          <a:prstGeom prst="rect">
            <a:avLst/>
          </a:prstGeom>
        </p:spPr>
        <p:txBody>
          <a:bodyPr vert="horz" wrap="square" lIns="0" tIns="12700" rIns="0" bIns="0" rtlCol="0">
            <a:spAutoFit/>
          </a:bodyPr>
          <a:lstStyle/>
          <a:p>
            <a:pPr marL="12700">
              <a:lnSpc>
                <a:spcPct val="100000"/>
              </a:lnSpc>
              <a:spcBef>
                <a:spcPts val="100"/>
              </a:spcBef>
            </a:pPr>
            <a:r>
              <a:rPr spc="-5" dirty="0"/>
              <a:t>Division</a:t>
            </a:r>
            <a:r>
              <a:rPr spc="-35" dirty="0"/>
              <a:t> </a:t>
            </a:r>
            <a:r>
              <a:rPr spc="-20" dirty="0"/>
              <a:t>Step</a:t>
            </a:r>
            <a:r>
              <a:rPr spc="-40" dirty="0"/>
              <a:t> </a:t>
            </a:r>
            <a:r>
              <a:rPr dirty="0"/>
              <a:t>2</a:t>
            </a:r>
          </a:p>
        </p:txBody>
      </p:sp>
      <p:sp>
        <p:nvSpPr>
          <p:cNvPr id="3" name="object 3"/>
          <p:cNvSpPr txBox="1"/>
          <p:nvPr/>
        </p:nvSpPr>
        <p:spPr>
          <a:xfrm>
            <a:off x="1739900" y="5180203"/>
            <a:ext cx="8496300" cy="720725"/>
          </a:xfrm>
          <a:prstGeom prst="rect">
            <a:avLst/>
          </a:prstGeom>
        </p:spPr>
        <p:txBody>
          <a:bodyPr vert="horz" wrap="square" lIns="0" tIns="53975" rIns="0" bIns="0" rtlCol="0">
            <a:spAutoFit/>
          </a:bodyPr>
          <a:lstStyle/>
          <a:p>
            <a:pPr marL="3859529" marR="5080" indent="-3846829">
              <a:lnSpc>
                <a:spcPts val="2590"/>
              </a:lnSpc>
              <a:spcBef>
                <a:spcPts val="425"/>
              </a:spcBef>
            </a:pPr>
            <a:r>
              <a:rPr sz="2400" spc="-5" dirty="0">
                <a:latin typeface="Calibri"/>
                <a:cs typeface="Calibri"/>
              </a:rPr>
              <a:t>Example,</a:t>
            </a:r>
            <a:r>
              <a:rPr sz="2400" spc="-20" dirty="0">
                <a:latin typeface="Calibri"/>
                <a:cs typeface="Calibri"/>
              </a:rPr>
              <a:t> </a:t>
            </a:r>
            <a:r>
              <a:rPr sz="2400" spc="-5" dirty="0">
                <a:latin typeface="Calibri"/>
                <a:cs typeface="Calibri"/>
              </a:rPr>
              <a:t>7/3.</a:t>
            </a:r>
            <a:r>
              <a:rPr sz="2400" spc="-15" dirty="0">
                <a:latin typeface="Calibri"/>
                <a:cs typeface="Calibri"/>
              </a:rPr>
              <a:t> </a:t>
            </a:r>
            <a:r>
              <a:rPr sz="2400" spc="-5" dirty="0">
                <a:latin typeface="Calibri"/>
                <a:cs typeface="Calibri"/>
              </a:rPr>
              <a:t>7=X </a:t>
            </a:r>
            <a:r>
              <a:rPr sz="2400" dirty="0">
                <a:latin typeface="Calibri"/>
                <a:cs typeface="Calibri"/>
              </a:rPr>
              <a:t>and</a:t>
            </a:r>
            <a:r>
              <a:rPr sz="2400" spc="-10" dirty="0">
                <a:latin typeface="Calibri"/>
                <a:cs typeface="Calibri"/>
              </a:rPr>
              <a:t> </a:t>
            </a:r>
            <a:r>
              <a:rPr sz="2400" spc="-75" dirty="0">
                <a:latin typeface="Calibri"/>
                <a:cs typeface="Calibri"/>
              </a:rPr>
              <a:t>3=Y.</a:t>
            </a:r>
            <a:r>
              <a:rPr sz="2400" spc="-5" dirty="0">
                <a:latin typeface="Calibri"/>
                <a:cs typeface="Calibri"/>
              </a:rPr>
              <a:t> </a:t>
            </a:r>
            <a:r>
              <a:rPr sz="2400" spc="-10" dirty="0">
                <a:latin typeface="Calibri"/>
                <a:cs typeface="Calibri"/>
              </a:rPr>
              <a:t>Count</a:t>
            </a:r>
            <a:r>
              <a:rPr sz="2400" spc="-5" dirty="0">
                <a:latin typeface="Calibri"/>
                <a:cs typeface="Calibri"/>
              </a:rPr>
              <a:t> </a:t>
            </a:r>
            <a:r>
              <a:rPr sz="2400" spc="-10" dirty="0">
                <a:latin typeface="Calibri"/>
                <a:cs typeface="Calibri"/>
              </a:rPr>
              <a:t>how</a:t>
            </a:r>
            <a:r>
              <a:rPr sz="2400" spc="-5" dirty="0">
                <a:latin typeface="Calibri"/>
                <a:cs typeface="Calibri"/>
              </a:rPr>
              <a:t> </a:t>
            </a:r>
            <a:r>
              <a:rPr sz="2400" spc="-15" dirty="0">
                <a:latin typeface="Calibri"/>
                <a:cs typeface="Calibri"/>
              </a:rPr>
              <a:t>many </a:t>
            </a:r>
            <a:r>
              <a:rPr sz="2400" spc="-10" dirty="0">
                <a:latin typeface="Calibri"/>
                <a:cs typeface="Calibri"/>
              </a:rPr>
              <a:t>pairs</a:t>
            </a:r>
            <a:r>
              <a:rPr sz="2400" spc="-20" dirty="0">
                <a:latin typeface="Calibri"/>
                <a:cs typeface="Calibri"/>
              </a:rPr>
              <a:t> </a:t>
            </a:r>
            <a:r>
              <a:rPr sz="2400" spc="-5" dirty="0">
                <a:latin typeface="Calibri"/>
                <a:cs typeface="Calibri"/>
              </a:rPr>
              <a:t>of</a:t>
            </a:r>
            <a:r>
              <a:rPr sz="2400" spc="-10" dirty="0">
                <a:latin typeface="Calibri"/>
                <a:cs typeface="Calibri"/>
              </a:rPr>
              <a:t> </a:t>
            </a:r>
            <a:r>
              <a:rPr sz="2400" dirty="0">
                <a:latin typeface="Calibri"/>
                <a:cs typeface="Calibri"/>
              </a:rPr>
              <a:t>Y</a:t>
            </a:r>
            <a:r>
              <a:rPr sz="2400" spc="-10" dirty="0">
                <a:latin typeface="Calibri"/>
                <a:cs typeface="Calibri"/>
              </a:rPr>
              <a:t> </a:t>
            </a:r>
            <a:r>
              <a:rPr sz="2400" dirty="0">
                <a:latin typeface="Calibri"/>
                <a:cs typeface="Calibri"/>
              </a:rPr>
              <a:t>the</a:t>
            </a:r>
            <a:r>
              <a:rPr sz="2400" spc="-5" dirty="0">
                <a:latin typeface="Calibri"/>
                <a:cs typeface="Calibri"/>
              </a:rPr>
              <a:t> Dots</a:t>
            </a:r>
            <a:r>
              <a:rPr sz="2400" spc="-10" dirty="0">
                <a:latin typeface="Calibri"/>
                <a:cs typeface="Calibri"/>
              </a:rPr>
              <a:t> </a:t>
            </a:r>
            <a:r>
              <a:rPr sz="2400" spc="-20" dirty="0">
                <a:latin typeface="Calibri"/>
                <a:cs typeface="Calibri"/>
              </a:rPr>
              <a:t>have </a:t>
            </a:r>
            <a:r>
              <a:rPr sz="2400" spc="-530" dirty="0">
                <a:latin typeface="Calibri"/>
                <a:cs typeface="Calibri"/>
              </a:rPr>
              <a:t> </a:t>
            </a:r>
            <a:r>
              <a:rPr sz="2400" dirty="0">
                <a:latin typeface="Calibri"/>
                <a:cs typeface="Calibri"/>
              </a:rPr>
              <a:t>made.</a:t>
            </a:r>
            <a:endParaRPr sz="2400">
              <a:latin typeface="Calibri"/>
              <a:cs typeface="Calibri"/>
            </a:endParaRPr>
          </a:p>
        </p:txBody>
      </p:sp>
      <p:grpSp>
        <p:nvGrpSpPr>
          <p:cNvPr id="4" name="object 4"/>
          <p:cNvGrpSpPr/>
          <p:nvPr/>
        </p:nvGrpSpPr>
        <p:grpSpPr>
          <a:xfrm>
            <a:off x="2409444" y="2767583"/>
            <a:ext cx="6391910" cy="932815"/>
            <a:chOff x="2409444" y="2767583"/>
            <a:chExt cx="6391910" cy="932815"/>
          </a:xfrm>
        </p:grpSpPr>
        <p:pic>
          <p:nvPicPr>
            <p:cNvPr id="5" name="object 5"/>
            <p:cNvPicPr/>
            <p:nvPr/>
          </p:nvPicPr>
          <p:blipFill>
            <a:blip r:embed="rId2" cstate="print"/>
            <a:stretch>
              <a:fillRect/>
            </a:stretch>
          </p:blipFill>
          <p:spPr>
            <a:xfrm>
              <a:off x="3323844" y="2779775"/>
              <a:ext cx="2743200" cy="920496"/>
            </a:xfrm>
            <a:prstGeom prst="rect">
              <a:avLst/>
            </a:prstGeom>
          </p:spPr>
        </p:pic>
        <p:pic>
          <p:nvPicPr>
            <p:cNvPr id="6" name="object 6"/>
            <p:cNvPicPr/>
            <p:nvPr/>
          </p:nvPicPr>
          <p:blipFill>
            <a:blip r:embed="rId3" cstate="print"/>
            <a:stretch>
              <a:fillRect/>
            </a:stretch>
          </p:blipFill>
          <p:spPr>
            <a:xfrm>
              <a:off x="6067044" y="2767583"/>
              <a:ext cx="914400" cy="920495"/>
            </a:xfrm>
            <a:prstGeom prst="rect">
              <a:avLst/>
            </a:prstGeom>
          </p:spPr>
        </p:pic>
        <p:pic>
          <p:nvPicPr>
            <p:cNvPr id="7" name="object 7"/>
            <p:cNvPicPr/>
            <p:nvPr/>
          </p:nvPicPr>
          <p:blipFill>
            <a:blip r:embed="rId3" cstate="print"/>
            <a:stretch>
              <a:fillRect/>
            </a:stretch>
          </p:blipFill>
          <p:spPr>
            <a:xfrm>
              <a:off x="7886700" y="2767583"/>
              <a:ext cx="914400" cy="920495"/>
            </a:xfrm>
            <a:prstGeom prst="rect">
              <a:avLst/>
            </a:prstGeom>
          </p:spPr>
        </p:pic>
        <p:pic>
          <p:nvPicPr>
            <p:cNvPr id="8" name="object 8"/>
            <p:cNvPicPr/>
            <p:nvPr/>
          </p:nvPicPr>
          <p:blipFill>
            <a:blip r:embed="rId3" cstate="print"/>
            <a:stretch>
              <a:fillRect/>
            </a:stretch>
          </p:blipFill>
          <p:spPr>
            <a:xfrm>
              <a:off x="6981444" y="2779775"/>
              <a:ext cx="914400" cy="920496"/>
            </a:xfrm>
            <a:prstGeom prst="rect">
              <a:avLst/>
            </a:prstGeom>
          </p:spPr>
        </p:pic>
        <p:pic>
          <p:nvPicPr>
            <p:cNvPr id="9" name="object 9"/>
            <p:cNvPicPr/>
            <p:nvPr/>
          </p:nvPicPr>
          <p:blipFill>
            <a:blip r:embed="rId3" cstate="print"/>
            <a:stretch>
              <a:fillRect/>
            </a:stretch>
          </p:blipFill>
          <p:spPr>
            <a:xfrm>
              <a:off x="2409444" y="2779775"/>
              <a:ext cx="914400" cy="920496"/>
            </a:xfrm>
            <a:prstGeom prst="rect">
              <a:avLst/>
            </a:prstGeom>
          </p:spPr>
        </p:pic>
        <p:sp>
          <p:nvSpPr>
            <p:cNvPr id="10" name="object 10"/>
            <p:cNvSpPr/>
            <p:nvPr/>
          </p:nvSpPr>
          <p:spPr>
            <a:xfrm>
              <a:off x="2638044"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1" name="object 11"/>
            <p:cNvSpPr/>
            <p:nvPr/>
          </p:nvSpPr>
          <p:spPr>
            <a:xfrm>
              <a:off x="2638044"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2" name="object 12"/>
            <p:cNvSpPr/>
            <p:nvPr/>
          </p:nvSpPr>
          <p:spPr>
            <a:xfrm>
              <a:off x="3558540"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3" name="object 13"/>
            <p:cNvSpPr/>
            <p:nvPr/>
          </p:nvSpPr>
          <p:spPr>
            <a:xfrm>
              <a:off x="3558540"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4" name="object 14"/>
            <p:cNvSpPr/>
            <p:nvPr/>
          </p:nvSpPr>
          <p:spPr>
            <a:xfrm>
              <a:off x="4454651"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5" name="object 15"/>
            <p:cNvSpPr/>
            <p:nvPr/>
          </p:nvSpPr>
          <p:spPr>
            <a:xfrm>
              <a:off x="4454651"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6" name="object 16"/>
            <p:cNvSpPr/>
            <p:nvPr/>
          </p:nvSpPr>
          <p:spPr>
            <a:xfrm>
              <a:off x="5372100"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7" name="object 17"/>
            <p:cNvSpPr/>
            <p:nvPr/>
          </p:nvSpPr>
          <p:spPr>
            <a:xfrm>
              <a:off x="5372100"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8" name="object 18"/>
            <p:cNvSpPr/>
            <p:nvPr/>
          </p:nvSpPr>
          <p:spPr>
            <a:xfrm>
              <a:off x="6301740"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9" name="object 19"/>
            <p:cNvSpPr/>
            <p:nvPr/>
          </p:nvSpPr>
          <p:spPr>
            <a:xfrm>
              <a:off x="6301740"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20" name="object 20"/>
            <p:cNvSpPr/>
            <p:nvPr/>
          </p:nvSpPr>
          <p:spPr>
            <a:xfrm>
              <a:off x="7181088"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21" name="object 21"/>
            <p:cNvSpPr/>
            <p:nvPr/>
          </p:nvSpPr>
          <p:spPr>
            <a:xfrm>
              <a:off x="7181088"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22" name="object 22"/>
            <p:cNvSpPr/>
            <p:nvPr/>
          </p:nvSpPr>
          <p:spPr>
            <a:xfrm>
              <a:off x="8119872" y="2999231"/>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23" name="object 23"/>
            <p:cNvSpPr/>
            <p:nvPr/>
          </p:nvSpPr>
          <p:spPr>
            <a:xfrm>
              <a:off x="8119872" y="2999231"/>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24" name="object 24"/>
            <p:cNvSpPr/>
            <p:nvPr/>
          </p:nvSpPr>
          <p:spPr>
            <a:xfrm>
              <a:off x="2866644" y="3227831"/>
              <a:ext cx="4543425" cy="13335"/>
            </a:xfrm>
            <a:custGeom>
              <a:avLst/>
              <a:gdLst/>
              <a:ahLst/>
              <a:cxnLst/>
              <a:rect l="l" t="t" r="r" b="b"/>
              <a:pathLst>
                <a:path w="4543425" h="13335">
                  <a:moveTo>
                    <a:pt x="0" y="0"/>
                  </a:moveTo>
                  <a:lnTo>
                    <a:pt x="1828927" y="12953"/>
                  </a:lnTo>
                </a:path>
                <a:path w="4543425" h="13335">
                  <a:moveTo>
                    <a:pt x="2734056" y="0"/>
                  </a:moveTo>
                  <a:lnTo>
                    <a:pt x="4543171" y="12953"/>
                  </a:lnTo>
                </a:path>
              </a:pathLst>
            </a:custGeom>
            <a:ln w="6096">
              <a:solidFill>
                <a:srgbClr val="000000"/>
              </a:solidFill>
            </a:ln>
          </p:spPr>
          <p:txBody>
            <a:bodyPr wrap="square" lIns="0" tIns="0" rIns="0" bIns="0" rtlCol="0"/>
            <a:lstStyle/>
            <a:p>
              <a:endParaRPr/>
            </a:p>
          </p:txBody>
        </p:sp>
      </p:grpSp>
      <p:sp>
        <p:nvSpPr>
          <p:cNvPr id="25" name="object 25"/>
          <p:cNvSpPr txBox="1"/>
          <p:nvPr/>
        </p:nvSpPr>
        <p:spPr>
          <a:xfrm>
            <a:off x="3637026" y="2051380"/>
            <a:ext cx="283210" cy="635000"/>
          </a:xfrm>
          <a:prstGeom prst="rect">
            <a:avLst/>
          </a:prstGeom>
        </p:spPr>
        <p:txBody>
          <a:bodyPr vert="horz" wrap="square" lIns="0" tIns="12065" rIns="0" bIns="0" rtlCol="0">
            <a:spAutoFit/>
          </a:bodyPr>
          <a:lstStyle/>
          <a:p>
            <a:pPr marL="12700">
              <a:lnSpc>
                <a:spcPct val="100000"/>
              </a:lnSpc>
              <a:spcBef>
                <a:spcPts val="95"/>
              </a:spcBef>
            </a:pPr>
            <a:r>
              <a:rPr sz="4000" spc="-5" dirty="0">
                <a:latin typeface="Calibri"/>
                <a:cs typeface="Calibri"/>
              </a:rPr>
              <a:t>1</a:t>
            </a:r>
            <a:endParaRPr sz="4000">
              <a:latin typeface="Calibri"/>
              <a:cs typeface="Calibri"/>
            </a:endParaRPr>
          </a:p>
        </p:txBody>
      </p:sp>
      <p:sp>
        <p:nvSpPr>
          <p:cNvPr id="26" name="object 26"/>
          <p:cNvSpPr txBox="1"/>
          <p:nvPr/>
        </p:nvSpPr>
        <p:spPr>
          <a:xfrm>
            <a:off x="6390894" y="2081225"/>
            <a:ext cx="283210" cy="635000"/>
          </a:xfrm>
          <a:prstGeom prst="rect">
            <a:avLst/>
          </a:prstGeom>
        </p:spPr>
        <p:txBody>
          <a:bodyPr vert="horz" wrap="square" lIns="0" tIns="12065" rIns="0" bIns="0" rtlCol="0">
            <a:spAutoFit/>
          </a:bodyPr>
          <a:lstStyle/>
          <a:p>
            <a:pPr marL="12700">
              <a:lnSpc>
                <a:spcPct val="100000"/>
              </a:lnSpc>
              <a:spcBef>
                <a:spcPts val="95"/>
              </a:spcBef>
            </a:pPr>
            <a:r>
              <a:rPr sz="4000" spc="-5" dirty="0">
                <a:latin typeface="Calibri"/>
                <a:cs typeface="Calibri"/>
              </a:rPr>
              <a:t>1</a:t>
            </a:r>
            <a:endParaRPr sz="4000">
              <a:latin typeface="Calibri"/>
              <a:cs typeface="Calibri"/>
            </a:endParaRPr>
          </a:p>
        </p:txBody>
      </p:sp>
      <p:sp>
        <p:nvSpPr>
          <p:cNvPr id="27" name="object 27"/>
          <p:cNvSpPr txBox="1"/>
          <p:nvPr/>
        </p:nvSpPr>
        <p:spPr>
          <a:xfrm>
            <a:off x="8004809" y="2086101"/>
            <a:ext cx="736600" cy="635000"/>
          </a:xfrm>
          <a:prstGeom prst="rect">
            <a:avLst/>
          </a:prstGeom>
        </p:spPr>
        <p:txBody>
          <a:bodyPr vert="horz" wrap="square" lIns="0" tIns="12065" rIns="0" bIns="0" rtlCol="0">
            <a:spAutoFit/>
          </a:bodyPr>
          <a:lstStyle/>
          <a:p>
            <a:pPr marL="12700">
              <a:lnSpc>
                <a:spcPct val="100000"/>
              </a:lnSpc>
              <a:spcBef>
                <a:spcPts val="95"/>
              </a:spcBef>
            </a:pPr>
            <a:r>
              <a:rPr sz="4000" spc="-5" dirty="0">
                <a:latin typeface="Calibri"/>
                <a:cs typeface="Calibri"/>
              </a:rPr>
              <a:t>1/3</a:t>
            </a:r>
            <a:endParaRPr sz="4000">
              <a:latin typeface="Calibri"/>
              <a:cs typeface="Calibri"/>
            </a:endParaRPr>
          </a:p>
        </p:txBody>
      </p:sp>
      <p:sp>
        <p:nvSpPr>
          <p:cNvPr id="29" name="TextBox 28">
            <a:extLst>
              <a:ext uri="{FF2B5EF4-FFF2-40B4-BE49-F238E27FC236}">
                <a16:creationId xmlns:a16="http://schemas.microsoft.com/office/drawing/2014/main" xmlns="" id="{DD7ED4B5-D78A-0421-B419-565B66C63618}"/>
              </a:ext>
            </a:extLst>
          </p:cNvPr>
          <p:cNvSpPr txBox="1"/>
          <p:nvPr/>
        </p:nvSpPr>
        <p:spPr>
          <a:xfrm>
            <a:off x="4133088" y="6324600"/>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961003" y="761"/>
            <a:ext cx="4505325" cy="939800"/>
          </a:xfrm>
          <a:prstGeom prst="rect">
            <a:avLst/>
          </a:prstGeom>
        </p:spPr>
        <p:txBody>
          <a:bodyPr vert="horz" wrap="square" lIns="0" tIns="12700" rIns="0" bIns="0" rtlCol="0">
            <a:spAutoFit/>
          </a:bodyPr>
          <a:lstStyle/>
          <a:p>
            <a:pPr marL="12700">
              <a:lnSpc>
                <a:spcPct val="100000"/>
              </a:lnSpc>
              <a:spcBef>
                <a:spcPts val="100"/>
              </a:spcBef>
            </a:pPr>
            <a:r>
              <a:rPr spc="-5" dirty="0"/>
              <a:t>Division</a:t>
            </a:r>
            <a:r>
              <a:rPr spc="-35" dirty="0"/>
              <a:t> </a:t>
            </a:r>
            <a:r>
              <a:rPr spc="-20" dirty="0"/>
              <a:t>Step</a:t>
            </a:r>
            <a:r>
              <a:rPr spc="-40" dirty="0"/>
              <a:t> </a:t>
            </a:r>
            <a:r>
              <a:rPr dirty="0"/>
              <a:t>3</a:t>
            </a:r>
          </a:p>
        </p:txBody>
      </p:sp>
      <p:sp>
        <p:nvSpPr>
          <p:cNvPr id="3" name="object 3"/>
          <p:cNvSpPr txBox="1"/>
          <p:nvPr/>
        </p:nvSpPr>
        <p:spPr>
          <a:xfrm>
            <a:off x="4030726" y="5180203"/>
            <a:ext cx="3917315"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libri"/>
                <a:cs typeface="Calibri"/>
              </a:rPr>
              <a:t>Example,</a:t>
            </a:r>
            <a:r>
              <a:rPr sz="2400" spc="-30" dirty="0">
                <a:latin typeface="Calibri"/>
                <a:cs typeface="Calibri"/>
              </a:rPr>
              <a:t> </a:t>
            </a:r>
            <a:r>
              <a:rPr sz="2400" spc="-5" dirty="0">
                <a:latin typeface="Calibri"/>
                <a:cs typeface="Calibri"/>
              </a:rPr>
              <a:t>7/3.</a:t>
            </a:r>
            <a:r>
              <a:rPr sz="2400" spc="-25" dirty="0">
                <a:latin typeface="Calibri"/>
                <a:cs typeface="Calibri"/>
              </a:rPr>
              <a:t> </a:t>
            </a:r>
            <a:r>
              <a:rPr sz="2400" spc="-5" dirty="0">
                <a:latin typeface="Calibri"/>
                <a:cs typeface="Calibri"/>
              </a:rPr>
              <a:t>7=X</a:t>
            </a:r>
            <a:r>
              <a:rPr sz="2400" spc="-15" dirty="0">
                <a:latin typeface="Calibri"/>
                <a:cs typeface="Calibri"/>
              </a:rPr>
              <a:t> </a:t>
            </a:r>
            <a:r>
              <a:rPr sz="2400" dirty="0">
                <a:latin typeface="Calibri"/>
                <a:cs typeface="Calibri"/>
              </a:rPr>
              <a:t>and</a:t>
            </a:r>
            <a:r>
              <a:rPr sz="2400" spc="-20" dirty="0">
                <a:latin typeface="Calibri"/>
                <a:cs typeface="Calibri"/>
              </a:rPr>
              <a:t> </a:t>
            </a:r>
            <a:r>
              <a:rPr sz="2400" spc="-75" dirty="0">
                <a:latin typeface="Calibri"/>
                <a:cs typeface="Calibri"/>
              </a:rPr>
              <a:t>3=Y.</a:t>
            </a:r>
            <a:r>
              <a:rPr sz="2400" spc="-25" dirty="0">
                <a:latin typeface="Calibri"/>
                <a:cs typeface="Calibri"/>
              </a:rPr>
              <a:t> </a:t>
            </a:r>
            <a:r>
              <a:rPr sz="2400" dirty="0">
                <a:latin typeface="Calibri"/>
                <a:cs typeface="Calibri"/>
              </a:rPr>
              <a:t>Add</a:t>
            </a:r>
            <a:endParaRPr sz="2400">
              <a:latin typeface="Calibri"/>
              <a:cs typeface="Calibri"/>
            </a:endParaRPr>
          </a:p>
        </p:txBody>
      </p:sp>
      <p:grpSp>
        <p:nvGrpSpPr>
          <p:cNvPr id="4" name="object 4"/>
          <p:cNvGrpSpPr/>
          <p:nvPr/>
        </p:nvGrpSpPr>
        <p:grpSpPr>
          <a:xfrm>
            <a:off x="2409444" y="2767583"/>
            <a:ext cx="6391910" cy="932815"/>
            <a:chOff x="2409444" y="2767583"/>
            <a:chExt cx="6391910" cy="932815"/>
          </a:xfrm>
        </p:grpSpPr>
        <p:pic>
          <p:nvPicPr>
            <p:cNvPr id="5" name="object 5"/>
            <p:cNvPicPr/>
            <p:nvPr/>
          </p:nvPicPr>
          <p:blipFill>
            <a:blip r:embed="rId2" cstate="print"/>
            <a:stretch>
              <a:fillRect/>
            </a:stretch>
          </p:blipFill>
          <p:spPr>
            <a:xfrm>
              <a:off x="3323844" y="2779775"/>
              <a:ext cx="2743200" cy="920496"/>
            </a:xfrm>
            <a:prstGeom prst="rect">
              <a:avLst/>
            </a:prstGeom>
          </p:spPr>
        </p:pic>
        <p:pic>
          <p:nvPicPr>
            <p:cNvPr id="6" name="object 6"/>
            <p:cNvPicPr/>
            <p:nvPr/>
          </p:nvPicPr>
          <p:blipFill>
            <a:blip r:embed="rId3" cstate="print"/>
            <a:stretch>
              <a:fillRect/>
            </a:stretch>
          </p:blipFill>
          <p:spPr>
            <a:xfrm>
              <a:off x="6067044" y="2767583"/>
              <a:ext cx="914400" cy="920495"/>
            </a:xfrm>
            <a:prstGeom prst="rect">
              <a:avLst/>
            </a:prstGeom>
          </p:spPr>
        </p:pic>
        <p:pic>
          <p:nvPicPr>
            <p:cNvPr id="7" name="object 7"/>
            <p:cNvPicPr/>
            <p:nvPr/>
          </p:nvPicPr>
          <p:blipFill>
            <a:blip r:embed="rId3" cstate="print"/>
            <a:stretch>
              <a:fillRect/>
            </a:stretch>
          </p:blipFill>
          <p:spPr>
            <a:xfrm>
              <a:off x="7886700" y="2767583"/>
              <a:ext cx="914400" cy="920495"/>
            </a:xfrm>
            <a:prstGeom prst="rect">
              <a:avLst/>
            </a:prstGeom>
          </p:spPr>
        </p:pic>
        <p:pic>
          <p:nvPicPr>
            <p:cNvPr id="8" name="object 8"/>
            <p:cNvPicPr/>
            <p:nvPr/>
          </p:nvPicPr>
          <p:blipFill>
            <a:blip r:embed="rId3" cstate="print"/>
            <a:stretch>
              <a:fillRect/>
            </a:stretch>
          </p:blipFill>
          <p:spPr>
            <a:xfrm>
              <a:off x="6981444" y="2779775"/>
              <a:ext cx="914400" cy="920496"/>
            </a:xfrm>
            <a:prstGeom prst="rect">
              <a:avLst/>
            </a:prstGeom>
          </p:spPr>
        </p:pic>
        <p:pic>
          <p:nvPicPr>
            <p:cNvPr id="9" name="object 9"/>
            <p:cNvPicPr/>
            <p:nvPr/>
          </p:nvPicPr>
          <p:blipFill>
            <a:blip r:embed="rId3" cstate="print"/>
            <a:stretch>
              <a:fillRect/>
            </a:stretch>
          </p:blipFill>
          <p:spPr>
            <a:xfrm>
              <a:off x="2409444" y="2779775"/>
              <a:ext cx="914400" cy="920496"/>
            </a:xfrm>
            <a:prstGeom prst="rect">
              <a:avLst/>
            </a:prstGeom>
          </p:spPr>
        </p:pic>
        <p:sp>
          <p:nvSpPr>
            <p:cNvPr id="10" name="object 10"/>
            <p:cNvSpPr/>
            <p:nvPr/>
          </p:nvSpPr>
          <p:spPr>
            <a:xfrm>
              <a:off x="2638044"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1" name="object 11"/>
            <p:cNvSpPr/>
            <p:nvPr/>
          </p:nvSpPr>
          <p:spPr>
            <a:xfrm>
              <a:off x="2638044"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2" name="object 12"/>
            <p:cNvSpPr/>
            <p:nvPr/>
          </p:nvSpPr>
          <p:spPr>
            <a:xfrm>
              <a:off x="3558540"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3" name="object 13"/>
            <p:cNvSpPr/>
            <p:nvPr/>
          </p:nvSpPr>
          <p:spPr>
            <a:xfrm>
              <a:off x="3558540"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4" name="object 14"/>
            <p:cNvSpPr/>
            <p:nvPr/>
          </p:nvSpPr>
          <p:spPr>
            <a:xfrm>
              <a:off x="4454651"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5" name="object 15"/>
            <p:cNvSpPr/>
            <p:nvPr/>
          </p:nvSpPr>
          <p:spPr>
            <a:xfrm>
              <a:off x="4454651"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6" name="object 16"/>
            <p:cNvSpPr/>
            <p:nvPr/>
          </p:nvSpPr>
          <p:spPr>
            <a:xfrm>
              <a:off x="5372100"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7" name="object 17"/>
            <p:cNvSpPr/>
            <p:nvPr/>
          </p:nvSpPr>
          <p:spPr>
            <a:xfrm>
              <a:off x="5372100"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18" name="object 18"/>
            <p:cNvSpPr/>
            <p:nvPr/>
          </p:nvSpPr>
          <p:spPr>
            <a:xfrm>
              <a:off x="6301740"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19" name="object 19"/>
            <p:cNvSpPr/>
            <p:nvPr/>
          </p:nvSpPr>
          <p:spPr>
            <a:xfrm>
              <a:off x="6301740"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20" name="object 20"/>
            <p:cNvSpPr/>
            <p:nvPr/>
          </p:nvSpPr>
          <p:spPr>
            <a:xfrm>
              <a:off x="7181088" y="3011423"/>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21" name="object 21"/>
            <p:cNvSpPr/>
            <p:nvPr/>
          </p:nvSpPr>
          <p:spPr>
            <a:xfrm>
              <a:off x="7181088" y="3011423"/>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22" name="object 22"/>
            <p:cNvSpPr/>
            <p:nvPr/>
          </p:nvSpPr>
          <p:spPr>
            <a:xfrm>
              <a:off x="8119872" y="2999231"/>
              <a:ext cx="457200" cy="457200"/>
            </a:xfrm>
            <a:custGeom>
              <a:avLst/>
              <a:gdLst/>
              <a:ahLst/>
              <a:cxnLst/>
              <a:rect l="l" t="t" r="r" b="b"/>
              <a:pathLst>
                <a:path w="457200" h="457200">
                  <a:moveTo>
                    <a:pt x="228600" y="0"/>
                  </a:moveTo>
                  <a:lnTo>
                    <a:pt x="182533" y="4644"/>
                  </a:lnTo>
                  <a:lnTo>
                    <a:pt x="139624" y="17966"/>
                  </a:lnTo>
                  <a:lnTo>
                    <a:pt x="100793" y="39045"/>
                  </a:lnTo>
                  <a:lnTo>
                    <a:pt x="66960" y="66960"/>
                  </a:lnTo>
                  <a:lnTo>
                    <a:pt x="39045" y="100793"/>
                  </a:lnTo>
                  <a:lnTo>
                    <a:pt x="17966" y="139624"/>
                  </a:lnTo>
                  <a:lnTo>
                    <a:pt x="4644" y="182533"/>
                  </a:lnTo>
                  <a:lnTo>
                    <a:pt x="0" y="228600"/>
                  </a:lnTo>
                  <a:lnTo>
                    <a:pt x="4644" y="274666"/>
                  </a:lnTo>
                  <a:lnTo>
                    <a:pt x="17966" y="317575"/>
                  </a:lnTo>
                  <a:lnTo>
                    <a:pt x="39045" y="356406"/>
                  </a:lnTo>
                  <a:lnTo>
                    <a:pt x="66960" y="390239"/>
                  </a:lnTo>
                  <a:lnTo>
                    <a:pt x="100793" y="418154"/>
                  </a:lnTo>
                  <a:lnTo>
                    <a:pt x="139624" y="439233"/>
                  </a:lnTo>
                  <a:lnTo>
                    <a:pt x="182533" y="452555"/>
                  </a:lnTo>
                  <a:lnTo>
                    <a:pt x="228600" y="457200"/>
                  </a:lnTo>
                  <a:lnTo>
                    <a:pt x="274666" y="452555"/>
                  </a:lnTo>
                  <a:lnTo>
                    <a:pt x="317575" y="439233"/>
                  </a:lnTo>
                  <a:lnTo>
                    <a:pt x="356406" y="418154"/>
                  </a:lnTo>
                  <a:lnTo>
                    <a:pt x="390239" y="390239"/>
                  </a:lnTo>
                  <a:lnTo>
                    <a:pt x="418154" y="356406"/>
                  </a:lnTo>
                  <a:lnTo>
                    <a:pt x="439233" y="317575"/>
                  </a:lnTo>
                  <a:lnTo>
                    <a:pt x="452555" y="274666"/>
                  </a:lnTo>
                  <a:lnTo>
                    <a:pt x="457200" y="228600"/>
                  </a:lnTo>
                  <a:lnTo>
                    <a:pt x="452555" y="182533"/>
                  </a:lnTo>
                  <a:lnTo>
                    <a:pt x="439233" y="139624"/>
                  </a:lnTo>
                  <a:lnTo>
                    <a:pt x="418154" y="100793"/>
                  </a:lnTo>
                  <a:lnTo>
                    <a:pt x="390239" y="66960"/>
                  </a:lnTo>
                  <a:lnTo>
                    <a:pt x="356406" y="39045"/>
                  </a:lnTo>
                  <a:lnTo>
                    <a:pt x="317575" y="17966"/>
                  </a:lnTo>
                  <a:lnTo>
                    <a:pt x="274666" y="4644"/>
                  </a:lnTo>
                  <a:lnTo>
                    <a:pt x="228600" y="0"/>
                  </a:lnTo>
                  <a:close/>
                </a:path>
              </a:pathLst>
            </a:custGeom>
            <a:solidFill>
              <a:srgbClr val="000000"/>
            </a:solidFill>
          </p:spPr>
          <p:txBody>
            <a:bodyPr wrap="square" lIns="0" tIns="0" rIns="0" bIns="0" rtlCol="0"/>
            <a:lstStyle/>
            <a:p>
              <a:endParaRPr/>
            </a:p>
          </p:txBody>
        </p:sp>
        <p:sp>
          <p:nvSpPr>
            <p:cNvPr id="23" name="object 23"/>
            <p:cNvSpPr/>
            <p:nvPr/>
          </p:nvSpPr>
          <p:spPr>
            <a:xfrm>
              <a:off x="8119872" y="2999231"/>
              <a:ext cx="457200" cy="457200"/>
            </a:xfrm>
            <a:custGeom>
              <a:avLst/>
              <a:gdLst/>
              <a:ahLst/>
              <a:cxnLst/>
              <a:rect l="l" t="t" r="r" b="b"/>
              <a:pathLst>
                <a:path w="457200" h="457200">
                  <a:moveTo>
                    <a:pt x="0" y="228600"/>
                  </a:moveTo>
                  <a:lnTo>
                    <a:pt x="4644" y="182533"/>
                  </a:lnTo>
                  <a:lnTo>
                    <a:pt x="17966" y="139624"/>
                  </a:lnTo>
                  <a:lnTo>
                    <a:pt x="39045" y="100793"/>
                  </a:lnTo>
                  <a:lnTo>
                    <a:pt x="66960" y="66960"/>
                  </a:lnTo>
                  <a:lnTo>
                    <a:pt x="100793" y="39045"/>
                  </a:lnTo>
                  <a:lnTo>
                    <a:pt x="139624" y="17966"/>
                  </a:lnTo>
                  <a:lnTo>
                    <a:pt x="182533" y="4644"/>
                  </a:lnTo>
                  <a:lnTo>
                    <a:pt x="228600" y="0"/>
                  </a:lnTo>
                  <a:lnTo>
                    <a:pt x="274666" y="4644"/>
                  </a:lnTo>
                  <a:lnTo>
                    <a:pt x="317575" y="17966"/>
                  </a:lnTo>
                  <a:lnTo>
                    <a:pt x="356406" y="39045"/>
                  </a:lnTo>
                  <a:lnTo>
                    <a:pt x="390239" y="66960"/>
                  </a:lnTo>
                  <a:lnTo>
                    <a:pt x="418154" y="100793"/>
                  </a:lnTo>
                  <a:lnTo>
                    <a:pt x="439233" y="139624"/>
                  </a:lnTo>
                  <a:lnTo>
                    <a:pt x="452555" y="182533"/>
                  </a:lnTo>
                  <a:lnTo>
                    <a:pt x="457200" y="228600"/>
                  </a:lnTo>
                  <a:lnTo>
                    <a:pt x="452555" y="274666"/>
                  </a:lnTo>
                  <a:lnTo>
                    <a:pt x="439233" y="317575"/>
                  </a:lnTo>
                  <a:lnTo>
                    <a:pt x="418154" y="356406"/>
                  </a:lnTo>
                  <a:lnTo>
                    <a:pt x="390239" y="390239"/>
                  </a:lnTo>
                  <a:lnTo>
                    <a:pt x="356406" y="418154"/>
                  </a:lnTo>
                  <a:lnTo>
                    <a:pt x="317575" y="439233"/>
                  </a:lnTo>
                  <a:lnTo>
                    <a:pt x="274666" y="452555"/>
                  </a:lnTo>
                  <a:lnTo>
                    <a:pt x="228600" y="457200"/>
                  </a:lnTo>
                  <a:lnTo>
                    <a:pt x="182533" y="452555"/>
                  </a:lnTo>
                  <a:lnTo>
                    <a:pt x="139624" y="439233"/>
                  </a:lnTo>
                  <a:lnTo>
                    <a:pt x="100793" y="418154"/>
                  </a:lnTo>
                  <a:lnTo>
                    <a:pt x="66960" y="390239"/>
                  </a:lnTo>
                  <a:lnTo>
                    <a:pt x="39045" y="356406"/>
                  </a:lnTo>
                  <a:lnTo>
                    <a:pt x="17966" y="317575"/>
                  </a:lnTo>
                  <a:lnTo>
                    <a:pt x="4644" y="274666"/>
                  </a:lnTo>
                  <a:lnTo>
                    <a:pt x="0" y="228600"/>
                  </a:lnTo>
                  <a:close/>
                </a:path>
              </a:pathLst>
            </a:custGeom>
            <a:ln w="12192">
              <a:solidFill>
                <a:srgbClr val="000000"/>
              </a:solidFill>
            </a:ln>
          </p:spPr>
          <p:txBody>
            <a:bodyPr wrap="square" lIns="0" tIns="0" rIns="0" bIns="0" rtlCol="0"/>
            <a:lstStyle/>
            <a:p>
              <a:endParaRPr/>
            </a:p>
          </p:txBody>
        </p:sp>
        <p:sp>
          <p:nvSpPr>
            <p:cNvPr id="24" name="object 24"/>
            <p:cNvSpPr/>
            <p:nvPr/>
          </p:nvSpPr>
          <p:spPr>
            <a:xfrm>
              <a:off x="2866644" y="3227831"/>
              <a:ext cx="4543425" cy="13335"/>
            </a:xfrm>
            <a:custGeom>
              <a:avLst/>
              <a:gdLst/>
              <a:ahLst/>
              <a:cxnLst/>
              <a:rect l="l" t="t" r="r" b="b"/>
              <a:pathLst>
                <a:path w="4543425" h="13335">
                  <a:moveTo>
                    <a:pt x="0" y="0"/>
                  </a:moveTo>
                  <a:lnTo>
                    <a:pt x="1828927" y="12953"/>
                  </a:lnTo>
                </a:path>
                <a:path w="4543425" h="13335">
                  <a:moveTo>
                    <a:pt x="2734056" y="0"/>
                  </a:moveTo>
                  <a:lnTo>
                    <a:pt x="4543171" y="12953"/>
                  </a:lnTo>
                </a:path>
              </a:pathLst>
            </a:custGeom>
            <a:ln w="6096">
              <a:solidFill>
                <a:srgbClr val="000000"/>
              </a:solidFill>
            </a:ln>
          </p:spPr>
          <p:txBody>
            <a:bodyPr wrap="square" lIns="0" tIns="0" rIns="0" bIns="0" rtlCol="0"/>
            <a:lstStyle/>
            <a:p>
              <a:endParaRPr/>
            </a:p>
          </p:txBody>
        </p:sp>
      </p:grpSp>
      <p:sp>
        <p:nvSpPr>
          <p:cNvPr id="25" name="object 25"/>
          <p:cNvSpPr txBox="1"/>
          <p:nvPr/>
        </p:nvSpPr>
        <p:spPr>
          <a:xfrm>
            <a:off x="3637026" y="2051380"/>
            <a:ext cx="283210" cy="635000"/>
          </a:xfrm>
          <a:prstGeom prst="rect">
            <a:avLst/>
          </a:prstGeom>
        </p:spPr>
        <p:txBody>
          <a:bodyPr vert="horz" wrap="square" lIns="0" tIns="12065" rIns="0" bIns="0" rtlCol="0">
            <a:spAutoFit/>
          </a:bodyPr>
          <a:lstStyle/>
          <a:p>
            <a:pPr marL="12700">
              <a:lnSpc>
                <a:spcPct val="100000"/>
              </a:lnSpc>
              <a:spcBef>
                <a:spcPts val="95"/>
              </a:spcBef>
            </a:pPr>
            <a:r>
              <a:rPr sz="4000" spc="-5" dirty="0">
                <a:latin typeface="Calibri"/>
                <a:cs typeface="Calibri"/>
              </a:rPr>
              <a:t>1</a:t>
            </a:r>
            <a:endParaRPr sz="4000">
              <a:latin typeface="Calibri"/>
              <a:cs typeface="Calibri"/>
            </a:endParaRPr>
          </a:p>
        </p:txBody>
      </p:sp>
      <p:sp>
        <p:nvSpPr>
          <p:cNvPr id="26" name="object 26"/>
          <p:cNvSpPr txBox="1"/>
          <p:nvPr/>
        </p:nvSpPr>
        <p:spPr>
          <a:xfrm>
            <a:off x="6390894" y="2081225"/>
            <a:ext cx="283210" cy="635000"/>
          </a:xfrm>
          <a:prstGeom prst="rect">
            <a:avLst/>
          </a:prstGeom>
        </p:spPr>
        <p:txBody>
          <a:bodyPr vert="horz" wrap="square" lIns="0" tIns="12065" rIns="0" bIns="0" rtlCol="0">
            <a:spAutoFit/>
          </a:bodyPr>
          <a:lstStyle/>
          <a:p>
            <a:pPr marL="12700">
              <a:lnSpc>
                <a:spcPct val="100000"/>
              </a:lnSpc>
              <a:spcBef>
                <a:spcPts val="95"/>
              </a:spcBef>
            </a:pPr>
            <a:r>
              <a:rPr sz="4000" spc="-5" dirty="0">
                <a:latin typeface="Calibri"/>
                <a:cs typeface="Calibri"/>
              </a:rPr>
              <a:t>1</a:t>
            </a:r>
            <a:endParaRPr sz="4000">
              <a:latin typeface="Calibri"/>
              <a:cs typeface="Calibri"/>
            </a:endParaRPr>
          </a:p>
        </p:txBody>
      </p:sp>
      <p:sp>
        <p:nvSpPr>
          <p:cNvPr id="27" name="object 27"/>
          <p:cNvSpPr txBox="1"/>
          <p:nvPr/>
        </p:nvSpPr>
        <p:spPr>
          <a:xfrm>
            <a:off x="8004809" y="2086101"/>
            <a:ext cx="736600" cy="635000"/>
          </a:xfrm>
          <a:prstGeom prst="rect">
            <a:avLst/>
          </a:prstGeom>
        </p:spPr>
        <p:txBody>
          <a:bodyPr vert="horz" wrap="square" lIns="0" tIns="12065" rIns="0" bIns="0" rtlCol="0">
            <a:spAutoFit/>
          </a:bodyPr>
          <a:lstStyle/>
          <a:p>
            <a:pPr marL="12700">
              <a:lnSpc>
                <a:spcPct val="100000"/>
              </a:lnSpc>
              <a:spcBef>
                <a:spcPts val="95"/>
              </a:spcBef>
            </a:pPr>
            <a:r>
              <a:rPr sz="4000" spc="-5" dirty="0">
                <a:latin typeface="Calibri"/>
                <a:cs typeface="Calibri"/>
              </a:rPr>
              <a:t>1/3</a:t>
            </a:r>
            <a:endParaRPr sz="4000">
              <a:latin typeface="Calibri"/>
              <a:cs typeface="Calibri"/>
            </a:endParaRPr>
          </a:p>
        </p:txBody>
      </p:sp>
      <p:sp>
        <p:nvSpPr>
          <p:cNvPr id="29" name="TextBox 28">
            <a:extLst>
              <a:ext uri="{FF2B5EF4-FFF2-40B4-BE49-F238E27FC236}">
                <a16:creationId xmlns:a16="http://schemas.microsoft.com/office/drawing/2014/main" xmlns="" id="{13244CAD-F23B-7F17-DCA0-C8E829B6F48D}"/>
              </a:ext>
            </a:extLst>
          </p:cNvPr>
          <p:cNvSpPr txBox="1"/>
          <p:nvPr/>
        </p:nvSpPr>
        <p:spPr>
          <a:xfrm>
            <a:off x="4133088" y="6172200"/>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prstGeom prst="rect">
            <a:avLst/>
          </a:prstGeom>
        </p:spPr>
        <p:txBody>
          <a:bodyPr vert="horz" wrap="square" lIns="0" tIns="12700" rIns="0" bIns="0" rtlCol="0">
            <a:spAutoFit/>
          </a:bodyPr>
          <a:lstStyle/>
          <a:p>
            <a:pPr marL="250825">
              <a:lnSpc>
                <a:spcPct val="100000"/>
              </a:lnSpc>
              <a:spcBef>
                <a:spcPts val="100"/>
              </a:spcBef>
            </a:pPr>
            <a:r>
              <a:rPr spc="-10" dirty="0"/>
              <a:t>Exponentiation</a:t>
            </a:r>
            <a:r>
              <a:rPr spc="-35" dirty="0"/>
              <a:t> </a:t>
            </a:r>
            <a:r>
              <a:rPr spc="-15" dirty="0"/>
              <a:t>Step</a:t>
            </a:r>
            <a:r>
              <a:rPr spc="-90" dirty="0"/>
              <a:t> </a:t>
            </a:r>
            <a:r>
              <a:rPr dirty="0"/>
              <a:t>1</a:t>
            </a:r>
          </a:p>
        </p:txBody>
      </p:sp>
      <p:sp>
        <p:nvSpPr>
          <p:cNvPr id="3" name="object 3"/>
          <p:cNvSpPr txBox="1"/>
          <p:nvPr/>
        </p:nvSpPr>
        <p:spPr>
          <a:xfrm>
            <a:off x="5149341" y="5100585"/>
            <a:ext cx="1678939" cy="1212850"/>
          </a:xfrm>
          <a:prstGeom prst="rect">
            <a:avLst/>
          </a:prstGeom>
        </p:spPr>
        <p:txBody>
          <a:bodyPr vert="horz" wrap="square" lIns="0" tIns="92075" rIns="0" bIns="0" rtlCol="0">
            <a:spAutoFit/>
          </a:bodyPr>
          <a:lstStyle/>
          <a:p>
            <a:pPr marL="12700">
              <a:lnSpc>
                <a:spcPct val="100000"/>
              </a:lnSpc>
              <a:spcBef>
                <a:spcPts val="725"/>
              </a:spcBef>
            </a:pPr>
            <a:r>
              <a:rPr sz="2400" spc="-5" dirty="0">
                <a:latin typeface="Calibri"/>
                <a:cs typeface="Calibri"/>
              </a:rPr>
              <a:t>Example,</a:t>
            </a:r>
            <a:r>
              <a:rPr sz="2400" spc="-95" dirty="0">
                <a:latin typeface="Calibri"/>
                <a:cs typeface="Calibri"/>
              </a:rPr>
              <a:t> </a:t>
            </a:r>
            <a:r>
              <a:rPr sz="2400" dirty="0">
                <a:latin typeface="Calibri"/>
                <a:cs typeface="Calibri"/>
              </a:rPr>
              <a:t>5^2</a:t>
            </a:r>
            <a:endParaRPr sz="2400">
              <a:latin typeface="Calibri"/>
              <a:cs typeface="Calibri"/>
            </a:endParaRPr>
          </a:p>
          <a:p>
            <a:pPr marL="686435">
              <a:lnSpc>
                <a:spcPct val="100000"/>
              </a:lnSpc>
              <a:spcBef>
                <a:spcPts val="1040"/>
              </a:spcBef>
            </a:pPr>
            <a:r>
              <a:rPr sz="4000" spc="-5" dirty="0">
                <a:latin typeface="Calibri"/>
                <a:cs typeface="Calibri"/>
              </a:rPr>
              <a:t>25</a:t>
            </a:r>
            <a:endParaRPr sz="4000">
              <a:latin typeface="Calibri"/>
              <a:cs typeface="Calibri"/>
            </a:endParaRPr>
          </a:p>
        </p:txBody>
      </p:sp>
      <p:grpSp>
        <p:nvGrpSpPr>
          <p:cNvPr id="4" name="object 4"/>
          <p:cNvGrpSpPr/>
          <p:nvPr/>
        </p:nvGrpSpPr>
        <p:grpSpPr>
          <a:xfrm>
            <a:off x="0" y="1211580"/>
            <a:ext cx="5133340" cy="1050290"/>
            <a:chOff x="0" y="1211580"/>
            <a:chExt cx="5133340" cy="1050290"/>
          </a:xfrm>
        </p:grpSpPr>
        <p:pic>
          <p:nvPicPr>
            <p:cNvPr id="5" name="object 5"/>
            <p:cNvPicPr/>
            <p:nvPr/>
          </p:nvPicPr>
          <p:blipFill>
            <a:blip r:embed="rId2" cstate="print"/>
            <a:stretch>
              <a:fillRect/>
            </a:stretch>
          </p:blipFill>
          <p:spPr>
            <a:xfrm>
              <a:off x="1027175" y="1211580"/>
              <a:ext cx="2052828" cy="1042416"/>
            </a:xfrm>
            <a:prstGeom prst="rect">
              <a:avLst/>
            </a:prstGeom>
          </p:spPr>
        </p:pic>
        <p:pic>
          <p:nvPicPr>
            <p:cNvPr id="6" name="object 6"/>
            <p:cNvPicPr/>
            <p:nvPr/>
          </p:nvPicPr>
          <p:blipFill>
            <a:blip r:embed="rId3" cstate="print"/>
            <a:stretch>
              <a:fillRect/>
            </a:stretch>
          </p:blipFill>
          <p:spPr>
            <a:xfrm>
              <a:off x="3080004" y="1223772"/>
              <a:ext cx="2052828" cy="1037843"/>
            </a:xfrm>
            <a:prstGeom prst="rect">
              <a:avLst/>
            </a:prstGeom>
          </p:spPr>
        </p:pic>
        <p:pic>
          <p:nvPicPr>
            <p:cNvPr id="7" name="object 7"/>
            <p:cNvPicPr/>
            <p:nvPr/>
          </p:nvPicPr>
          <p:blipFill>
            <a:blip r:embed="rId4" cstate="print"/>
            <a:stretch>
              <a:fillRect/>
            </a:stretch>
          </p:blipFill>
          <p:spPr>
            <a:xfrm>
              <a:off x="0" y="1220724"/>
              <a:ext cx="1027176" cy="1033272"/>
            </a:xfrm>
            <a:prstGeom prst="rect">
              <a:avLst/>
            </a:prstGeom>
          </p:spPr>
        </p:pic>
      </p:grpSp>
      <p:graphicFrame>
        <p:nvGraphicFramePr>
          <p:cNvPr id="8" name="object 8"/>
          <p:cNvGraphicFramePr>
            <a:graphicFrameLocks noGrp="1"/>
          </p:cNvGraphicFramePr>
          <p:nvPr/>
        </p:nvGraphicFramePr>
        <p:xfrm>
          <a:off x="-1524" y="1286255"/>
          <a:ext cx="12193905" cy="952829"/>
        </p:xfrm>
        <a:graphic>
          <a:graphicData uri="http://schemas.openxmlformats.org/drawingml/2006/table">
            <a:tbl>
              <a:tblPr firstRow="1" bandRow="1">
                <a:tableStyleId>{2D5ABB26-0587-4C30-8999-92F81FD0307C}</a:tableStyleId>
              </a:tblPr>
              <a:tblGrid>
                <a:gridCol w="999490">
                  <a:extLst>
                    <a:ext uri="{9D8B030D-6E8A-4147-A177-3AD203B41FA5}">
                      <a16:colId xmlns:a16="http://schemas.microsoft.com/office/drawing/2014/main" xmlns="" val="20000"/>
                    </a:ext>
                  </a:extLst>
                </a:gridCol>
                <a:gridCol w="1026160">
                  <a:extLst>
                    <a:ext uri="{9D8B030D-6E8A-4147-A177-3AD203B41FA5}">
                      <a16:colId xmlns:a16="http://schemas.microsoft.com/office/drawing/2014/main" xmlns="" val="20001"/>
                    </a:ext>
                  </a:extLst>
                </a:gridCol>
                <a:gridCol w="1049020">
                  <a:extLst>
                    <a:ext uri="{9D8B030D-6E8A-4147-A177-3AD203B41FA5}">
                      <a16:colId xmlns:a16="http://schemas.microsoft.com/office/drawing/2014/main" xmlns="" val="20002"/>
                    </a:ext>
                  </a:extLst>
                </a:gridCol>
                <a:gridCol w="1030605">
                  <a:extLst>
                    <a:ext uri="{9D8B030D-6E8A-4147-A177-3AD203B41FA5}">
                      <a16:colId xmlns:a16="http://schemas.microsoft.com/office/drawing/2014/main" xmlns="" val="20003"/>
                    </a:ext>
                  </a:extLst>
                </a:gridCol>
                <a:gridCol w="8088630">
                  <a:extLst>
                    <a:ext uri="{9D8B030D-6E8A-4147-A177-3AD203B41FA5}">
                      <a16:colId xmlns:a16="http://schemas.microsoft.com/office/drawing/2014/main" xmlns="" val="20004"/>
                    </a:ext>
                  </a:extLst>
                </a:gridCol>
              </a:tblGrid>
              <a:tr h="179578">
                <a:tc>
                  <a:txBody>
                    <a:bodyPr/>
                    <a:lstStyle/>
                    <a:p>
                      <a:pPr marL="50800" algn="ctr">
                        <a:lnSpc>
                          <a:spcPts val="1140"/>
                        </a:lnSpc>
                      </a:pPr>
                      <a:r>
                        <a:rPr sz="1200" dirty="0">
                          <a:latin typeface="Calibri"/>
                          <a:cs typeface="Calibri"/>
                        </a:rPr>
                        <a:t>1</a:t>
                      </a:r>
                      <a:endParaRPr sz="1200">
                        <a:latin typeface="Calibri"/>
                        <a:cs typeface="Calibri"/>
                      </a:endParaRPr>
                    </a:p>
                  </a:txBody>
                  <a:tcPr marL="0" marR="0" marT="0" marB="0">
                    <a:lnB w="6350">
                      <a:solidFill>
                        <a:srgbClr val="000000"/>
                      </a:solidFill>
                      <a:prstDash val="solid"/>
                    </a:lnB>
                  </a:tcPr>
                </a:tc>
                <a:tc>
                  <a:txBody>
                    <a:bodyPr/>
                    <a:lstStyle/>
                    <a:p>
                      <a:pPr marR="450850" algn="r">
                        <a:lnSpc>
                          <a:spcPts val="1185"/>
                        </a:lnSpc>
                      </a:pPr>
                      <a:r>
                        <a:rPr sz="1200" dirty="0">
                          <a:latin typeface="Calibri"/>
                          <a:cs typeface="Calibri"/>
                        </a:rPr>
                        <a:t>6</a:t>
                      </a:r>
                      <a:endParaRPr sz="1200">
                        <a:latin typeface="Calibri"/>
                        <a:cs typeface="Calibri"/>
                      </a:endParaRPr>
                    </a:p>
                  </a:txBody>
                  <a:tcPr marL="0" marR="0" marT="0" marB="0">
                    <a:lnB w="6350">
                      <a:solidFill>
                        <a:srgbClr val="000000"/>
                      </a:solidFill>
                      <a:prstDash val="solid"/>
                    </a:lnB>
                  </a:tcPr>
                </a:tc>
                <a:tc>
                  <a:txBody>
                    <a:bodyPr/>
                    <a:lstStyle/>
                    <a:p>
                      <a:pPr marL="459740">
                        <a:lnSpc>
                          <a:spcPts val="1185"/>
                        </a:lnSpc>
                      </a:pPr>
                      <a:r>
                        <a:rPr sz="1200" dirty="0">
                          <a:latin typeface="Calibri"/>
                          <a:cs typeface="Calibri"/>
                        </a:rPr>
                        <a:t>11</a:t>
                      </a:r>
                      <a:endParaRPr sz="1200">
                        <a:latin typeface="Calibri"/>
                        <a:cs typeface="Calibri"/>
                      </a:endParaRPr>
                    </a:p>
                  </a:txBody>
                  <a:tcPr marL="0" marR="0" marT="0" marB="0">
                    <a:lnB w="6350">
                      <a:solidFill>
                        <a:srgbClr val="000000"/>
                      </a:solidFill>
                      <a:prstDash val="solid"/>
                    </a:lnB>
                  </a:tcPr>
                </a:tc>
                <a:tc>
                  <a:txBody>
                    <a:bodyPr/>
                    <a:lstStyle/>
                    <a:p>
                      <a:pPr marL="433070">
                        <a:lnSpc>
                          <a:spcPts val="1185"/>
                        </a:lnSpc>
                      </a:pPr>
                      <a:r>
                        <a:rPr sz="1200" dirty="0">
                          <a:latin typeface="Calibri"/>
                          <a:cs typeface="Calibri"/>
                        </a:rPr>
                        <a:t>16</a:t>
                      </a:r>
                      <a:endParaRPr sz="1200">
                        <a:latin typeface="Calibri"/>
                        <a:cs typeface="Calibri"/>
                      </a:endParaRPr>
                    </a:p>
                  </a:txBody>
                  <a:tcPr marL="0" marR="0" marT="0" marB="0">
                    <a:lnB w="6350">
                      <a:solidFill>
                        <a:srgbClr val="000000"/>
                      </a:solidFill>
                      <a:prstDash val="solid"/>
                    </a:lnB>
                  </a:tcPr>
                </a:tc>
                <a:tc>
                  <a:txBody>
                    <a:bodyPr/>
                    <a:lstStyle/>
                    <a:p>
                      <a:pPr marL="428625">
                        <a:lnSpc>
                          <a:spcPts val="1185"/>
                        </a:lnSpc>
                      </a:pPr>
                      <a:r>
                        <a:rPr sz="1200" dirty="0">
                          <a:latin typeface="Calibri"/>
                          <a:cs typeface="Calibri"/>
                        </a:rPr>
                        <a:t>21</a:t>
                      </a:r>
                      <a:endParaRPr sz="1200">
                        <a:latin typeface="Calibri"/>
                        <a:cs typeface="Calibri"/>
                      </a:endParaRPr>
                    </a:p>
                  </a:txBody>
                  <a:tcPr marL="0" marR="0" marT="0" marB="0">
                    <a:lnB w="6350">
                      <a:solidFill>
                        <a:srgbClr val="000000"/>
                      </a:solidFill>
                      <a:prstDash val="solid"/>
                    </a:lnB>
                  </a:tcPr>
                </a:tc>
                <a:extLst>
                  <a:ext uri="{0D108BD9-81ED-4DB2-BD59-A6C34878D82A}">
                    <a16:rowId xmlns:a16="http://schemas.microsoft.com/office/drawing/2014/main" xmlns="" val="10000"/>
                  </a:ext>
                </a:extLst>
              </a:tr>
              <a:tr h="186436">
                <a:tc>
                  <a:txBody>
                    <a:bodyPr/>
                    <a:lstStyle/>
                    <a:p>
                      <a:pPr marL="50800" algn="ctr">
                        <a:lnSpc>
                          <a:spcPts val="1315"/>
                        </a:lnSpc>
                        <a:spcBef>
                          <a:spcPts val="70"/>
                        </a:spcBef>
                      </a:pPr>
                      <a:r>
                        <a:rPr sz="1200" dirty="0">
                          <a:latin typeface="Calibri"/>
                          <a:cs typeface="Calibri"/>
                        </a:rPr>
                        <a:t>2</a:t>
                      </a:r>
                      <a:endParaRPr sz="1200">
                        <a:latin typeface="Calibri"/>
                        <a:cs typeface="Calibri"/>
                      </a:endParaRPr>
                    </a:p>
                  </a:txBody>
                  <a:tcPr marL="0" marR="0" marT="8890" marB="0">
                    <a:lnT w="6350">
                      <a:solidFill>
                        <a:srgbClr val="000000"/>
                      </a:solidFill>
                      <a:prstDash val="solid"/>
                    </a:lnT>
                    <a:lnB w="19050">
                      <a:solidFill>
                        <a:srgbClr val="000000"/>
                      </a:solidFill>
                      <a:prstDash val="solid"/>
                    </a:lnB>
                  </a:tcPr>
                </a:tc>
                <a:tc>
                  <a:txBody>
                    <a:bodyPr/>
                    <a:lstStyle/>
                    <a:p>
                      <a:pPr marR="451484" algn="r">
                        <a:lnSpc>
                          <a:spcPts val="1385"/>
                        </a:lnSpc>
                      </a:pPr>
                      <a:r>
                        <a:rPr sz="1200" dirty="0">
                          <a:latin typeface="Calibri"/>
                          <a:cs typeface="Calibri"/>
                        </a:rPr>
                        <a:t>7</a:t>
                      </a:r>
                      <a:endParaRPr sz="1200">
                        <a:latin typeface="Calibri"/>
                        <a:cs typeface="Calibri"/>
                      </a:endParaRPr>
                    </a:p>
                  </a:txBody>
                  <a:tcPr marL="0" marR="0" marT="0" marB="0">
                    <a:lnT w="6350">
                      <a:solidFill>
                        <a:srgbClr val="000000"/>
                      </a:solidFill>
                      <a:prstDash val="solid"/>
                    </a:lnT>
                    <a:lnB w="19050">
                      <a:solidFill>
                        <a:srgbClr val="000000"/>
                      </a:solidFill>
                      <a:prstDash val="solid"/>
                    </a:lnB>
                  </a:tcPr>
                </a:tc>
                <a:tc>
                  <a:txBody>
                    <a:bodyPr/>
                    <a:lstStyle/>
                    <a:p>
                      <a:pPr marL="459740">
                        <a:lnSpc>
                          <a:spcPts val="1325"/>
                        </a:lnSpc>
                        <a:spcBef>
                          <a:spcPts val="55"/>
                        </a:spcBef>
                      </a:pPr>
                      <a:r>
                        <a:rPr sz="1200" dirty="0">
                          <a:latin typeface="Calibri"/>
                          <a:cs typeface="Calibri"/>
                        </a:rPr>
                        <a:t>12</a:t>
                      </a:r>
                      <a:endParaRPr sz="1200">
                        <a:latin typeface="Calibri"/>
                        <a:cs typeface="Calibri"/>
                      </a:endParaRPr>
                    </a:p>
                  </a:txBody>
                  <a:tcPr marL="0" marR="0" marT="6985" marB="0">
                    <a:lnT w="6350">
                      <a:solidFill>
                        <a:srgbClr val="000000"/>
                      </a:solidFill>
                      <a:prstDash val="solid"/>
                    </a:lnT>
                    <a:lnB w="19050">
                      <a:solidFill>
                        <a:srgbClr val="000000"/>
                      </a:solidFill>
                      <a:prstDash val="solid"/>
                    </a:lnB>
                  </a:tcPr>
                </a:tc>
                <a:tc>
                  <a:txBody>
                    <a:bodyPr/>
                    <a:lstStyle/>
                    <a:p>
                      <a:pPr marL="433070">
                        <a:lnSpc>
                          <a:spcPts val="1360"/>
                        </a:lnSpc>
                        <a:spcBef>
                          <a:spcPts val="25"/>
                        </a:spcBef>
                      </a:pPr>
                      <a:r>
                        <a:rPr sz="1200" dirty="0">
                          <a:latin typeface="Calibri"/>
                          <a:cs typeface="Calibri"/>
                        </a:rPr>
                        <a:t>17</a:t>
                      </a:r>
                      <a:endParaRPr sz="1200">
                        <a:latin typeface="Calibri"/>
                        <a:cs typeface="Calibri"/>
                      </a:endParaRPr>
                    </a:p>
                  </a:txBody>
                  <a:tcPr marL="0" marR="0" marT="3175" marB="0">
                    <a:lnT w="6350">
                      <a:solidFill>
                        <a:srgbClr val="000000"/>
                      </a:solidFill>
                      <a:prstDash val="solid"/>
                    </a:lnT>
                    <a:lnB w="19050">
                      <a:solidFill>
                        <a:srgbClr val="000000"/>
                      </a:solidFill>
                      <a:prstDash val="solid"/>
                    </a:lnB>
                  </a:tcPr>
                </a:tc>
                <a:tc>
                  <a:txBody>
                    <a:bodyPr/>
                    <a:lstStyle/>
                    <a:p>
                      <a:pPr marL="428625">
                        <a:lnSpc>
                          <a:spcPts val="1285"/>
                        </a:lnSpc>
                        <a:spcBef>
                          <a:spcPts val="95"/>
                        </a:spcBef>
                      </a:pPr>
                      <a:r>
                        <a:rPr sz="1200" dirty="0">
                          <a:latin typeface="Calibri"/>
                          <a:cs typeface="Calibri"/>
                        </a:rPr>
                        <a:t>22</a:t>
                      </a:r>
                      <a:endParaRPr sz="1200">
                        <a:latin typeface="Calibri"/>
                        <a:cs typeface="Calibri"/>
                      </a:endParaRPr>
                    </a:p>
                  </a:txBody>
                  <a:tcPr marL="0" marR="0" marT="12065" marB="0">
                    <a:lnT w="6350">
                      <a:solidFill>
                        <a:srgbClr val="000000"/>
                      </a:solidFill>
                      <a:prstDash val="solid"/>
                    </a:lnT>
                    <a:lnB w="19050">
                      <a:solidFill>
                        <a:srgbClr val="000000"/>
                      </a:solidFill>
                      <a:prstDash val="solid"/>
                    </a:lnB>
                  </a:tcPr>
                </a:tc>
                <a:extLst>
                  <a:ext uri="{0D108BD9-81ED-4DB2-BD59-A6C34878D82A}">
                    <a16:rowId xmlns:a16="http://schemas.microsoft.com/office/drawing/2014/main" xmlns="" val="10001"/>
                  </a:ext>
                </a:extLst>
              </a:tr>
              <a:tr h="200291">
                <a:tc>
                  <a:txBody>
                    <a:bodyPr/>
                    <a:lstStyle/>
                    <a:p>
                      <a:pPr marL="38735" algn="ctr">
                        <a:lnSpc>
                          <a:spcPts val="1425"/>
                        </a:lnSpc>
                      </a:pPr>
                      <a:r>
                        <a:rPr sz="1200" dirty="0">
                          <a:latin typeface="Calibri"/>
                          <a:cs typeface="Calibri"/>
                        </a:rPr>
                        <a:t>3</a:t>
                      </a:r>
                      <a:endParaRPr sz="1200">
                        <a:latin typeface="Calibri"/>
                        <a:cs typeface="Calibri"/>
                      </a:endParaRPr>
                    </a:p>
                  </a:txBody>
                  <a:tcPr marL="0" marR="0" marT="0" marB="0">
                    <a:lnT w="19050">
                      <a:solidFill>
                        <a:srgbClr val="000000"/>
                      </a:solidFill>
                      <a:prstDash val="solid"/>
                    </a:lnT>
                  </a:tcPr>
                </a:tc>
                <a:tc>
                  <a:txBody>
                    <a:bodyPr/>
                    <a:lstStyle/>
                    <a:p>
                      <a:pPr marR="439420" algn="r">
                        <a:lnSpc>
                          <a:spcPts val="1420"/>
                        </a:lnSpc>
                      </a:pPr>
                      <a:r>
                        <a:rPr sz="1200" dirty="0">
                          <a:latin typeface="Calibri"/>
                          <a:cs typeface="Calibri"/>
                        </a:rPr>
                        <a:t>8</a:t>
                      </a:r>
                      <a:endParaRPr sz="1200">
                        <a:latin typeface="Calibri"/>
                        <a:cs typeface="Calibri"/>
                      </a:endParaRPr>
                    </a:p>
                  </a:txBody>
                  <a:tcPr marL="0" marR="0" marT="0" marB="0">
                    <a:lnT w="19050">
                      <a:solidFill>
                        <a:srgbClr val="000000"/>
                      </a:solidFill>
                      <a:prstDash val="solid"/>
                    </a:lnT>
                  </a:tcPr>
                </a:tc>
                <a:tc>
                  <a:txBody>
                    <a:bodyPr/>
                    <a:lstStyle/>
                    <a:p>
                      <a:pPr marL="456565">
                        <a:lnSpc>
                          <a:spcPct val="100000"/>
                        </a:lnSpc>
                        <a:spcBef>
                          <a:spcPts val="100"/>
                        </a:spcBef>
                      </a:pPr>
                      <a:r>
                        <a:rPr sz="1200" dirty="0">
                          <a:latin typeface="Calibri"/>
                          <a:cs typeface="Calibri"/>
                        </a:rPr>
                        <a:t>13</a:t>
                      </a:r>
                      <a:endParaRPr sz="1200">
                        <a:latin typeface="Calibri"/>
                        <a:cs typeface="Calibri"/>
                      </a:endParaRPr>
                    </a:p>
                  </a:txBody>
                  <a:tcPr marL="0" marR="0" marT="12700" marB="0">
                    <a:lnT w="19050">
                      <a:solidFill>
                        <a:srgbClr val="000000"/>
                      </a:solidFill>
                      <a:prstDash val="solid"/>
                    </a:lnT>
                  </a:tcPr>
                </a:tc>
                <a:tc>
                  <a:txBody>
                    <a:bodyPr/>
                    <a:lstStyle/>
                    <a:p>
                      <a:pPr marL="433070">
                        <a:lnSpc>
                          <a:spcPts val="1405"/>
                        </a:lnSpc>
                      </a:pPr>
                      <a:r>
                        <a:rPr sz="1200" dirty="0">
                          <a:latin typeface="Calibri"/>
                          <a:cs typeface="Calibri"/>
                        </a:rPr>
                        <a:t>18</a:t>
                      </a:r>
                      <a:endParaRPr sz="1200">
                        <a:latin typeface="Calibri"/>
                        <a:cs typeface="Calibri"/>
                      </a:endParaRPr>
                    </a:p>
                  </a:txBody>
                  <a:tcPr marL="0" marR="0" marT="0" marB="0">
                    <a:lnT w="19050">
                      <a:solidFill>
                        <a:srgbClr val="000000"/>
                      </a:solidFill>
                      <a:prstDash val="solid"/>
                    </a:lnT>
                  </a:tcPr>
                </a:tc>
                <a:tc>
                  <a:txBody>
                    <a:bodyPr/>
                    <a:lstStyle/>
                    <a:p>
                      <a:pPr marL="428625">
                        <a:lnSpc>
                          <a:spcPct val="100000"/>
                        </a:lnSpc>
                        <a:spcBef>
                          <a:spcPts val="25"/>
                        </a:spcBef>
                      </a:pPr>
                      <a:r>
                        <a:rPr sz="1200" dirty="0">
                          <a:latin typeface="Calibri"/>
                          <a:cs typeface="Calibri"/>
                        </a:rPr>
                        <a:t>23</a:t>
                      </a:r>
                      <a:endParaRPr sz="1200">
                        <a:latin typeface="Calibri"/>
                        <a:cs typeface="Calibri"/>
                      </a:endParaRPr>
                    </a:p>
                  </a:txBody>
                  <a:tcPr marL="0" marR="0" marT="3175" marB="0">
                    <a:lnT w="19050">
                      <a:solidFill>
                        <a:srgbClr val="000000"/>
                      </a:solidFill>
                      <a:prstDash val="solid"/>
                    </a:lnT>
                  </a:tcPr>
                </a:tc>
                <a:extLst>
                  <a:ext uri="{0D108BD9-81ED-4DB2-BD59-A6C34878D82A}">
                    <a16:rowId xmlns:a16="http://schemas.microsoft.com/office/drawing/2014/main" xmlns="" val="10002"/>
                  </a:ext>
                </a:extLst>
              </a:tr>
              <a:tr h="201790">
                <a:tc>
                  <a:txBody>
                    <a:bodyPr/>
                    <a:lstStyle/>
                    <a:p>
                      <a:pPr marL="26670" algn="ctr">
                        <a:lnSpc>
                          <a:spcPts val="1145"/>
                        </a:lnSpc>
                      </a:pPr>
                      <a:r>
                        <a:rPr sz="1200" dirty="0">
                          <a:latin typeface="Calibri"/>
                          <a:cs typeface="Calibri"/>
                        </a:rPr>
                        <a:t>4</a:t>
                      </a:r>
                      <a:endParaRPr sz="1200">
                        <a:latin typeface="Calibri"/>
                        <a:cs typeface="Calibri"/>
                      </a:endParaRPr>
                    </a:p>
                  </a:txBody>
                  <a:tcPr marL="0" marR="0" marT="0" marB="0"/>
                </a:tc>
                <a:tc>
                  <a:txBody>
                    <a:bodyPr/>
                    <a:lstStyle/>
                    <a:p>
                      <a:pPr marR="445134" algn="r">
                        <a:lnSpc>
                          <a:spcPts val="1230"/>
                        </a:lnSpc>
                      </a:pPr>
                      <a:r>
                        <a:rPr sz="1200" dirty="0">
                          <a:latin typeface="Calibri"/>
                          <a:cs typeface="Calibri"/>
                        </a:rPr>
                        <a:t>9</a:t>
                      </a:r>
                      <a:endParaRPr sz="1200">
                        <a:latin typeface="Calibri"/>
                        <a:cs typeface="Calibri"/>
                      </a:endParaRPr>
                    </a:p>
                  </a:txBody>
                  <a:tcPr marL="0" marR="0" marT="0" marB="0"/>
                </a:tc>
                <a:tc>
                  <a:txBody>
                    <a:bodyPr/>
                    <a:lstStyle/>
                    <a:p>
                      <a:pPr marL="434975">
                        <a:lnSpc>
                          <a:spcPts val="1305"/>
                        </a:lnSpc>
                      </a:pPr>
                      <a:r>
                        <a:rPr sz="1200" dirty="0">
                          <a:latin typeface="Calibri"/>
                          <a:cs typeface="Calibri"/>
                        </a:rPr>
                        <a:t>14</a:t>
                      </a:r>
                      <a:endParaRPr sz="1200">
                        <a:latin typeface="Calibri"/>
                        <a:cs typeface="Calibri"/>
                      </a:endParaRPr>
                    </a:p>
                  </a:txBody>
                  <a:tcPr marL="0" marR="0" marT="0" marB="0"/>
                </a:tc>
                <a:tc>
                  <a:txBody>
                    <a:bodyPr/>
                    <a:lstStyle/>
                    <a:p>
                      <a:pPr marL="440690">
                        <a:lnSpc>
                          <a:spcPts val="1420"/>
                        </a:lnSpc>
                      </a:pPr>
                      <a:r>
                        <a:rPr sz="1200" dirty="0">
                          <a:latin typeface="Calibri"/>
                          <a:cs typeface="Calibri"/>
                        </a:rPr>
                        <a:t>19</a:t>
                      </a:r>
                      <a:endParaRPr sz="1200">
                        <a:latin typeface="Calibri"/>
                        <a:cs typeface="Calibri"/>
                      </a:endParaRPr>
                    </a:p>
                  </a:txBody>
                  <a:tcPr marL="0" marR="0" marT="0" marB="0"/>
                </a:tc>
                <a:tc>
                  <a:txBody>
                    <a:bodyPr/>
                    <a:lstStyle/>
                    <a:p>
                      <a:pPr marL="428625">
                        <a:lnSpc>
                          <a:spcPts val="1125"/>
                        </a:lnSpc>
                      </a:pPr>
                      <a:r>
                        <a:rPr sz="1200" dirty="0">
                          <a:latin typeface="Calibri"/>
                          <a:cs typeface="Calibri"/>
                        </a:rPr>
                        <a:t>24</a:t>
                      </a:r>
                      <a:endParaRPr sz="1200">
                        <a:latin typeface="Calibri"/>
                        <a:cs typeface="Calibri"/>
                      </a:endParaRPr>
                    </a:p>
                  </a:txBody>
                  <a:tcPr marL="0" marR="0" marT="0" marB="0"/>
                </a:tc>
                <a:extLst>
                  <a:ext uri="{0D108BD9-81ED-4DB2-BD59-A6C34878D82A}">
                    <a16:rowId xmlns:a16="http://schemas.microsoft.com/office/drawing/2014/main" xmlns="" val="10003"/>
                  </a:ext>
                </a:extLst>
              </a:tr>
              <a:tr h="184734">
                <a:tc>
                  <a:txBody>
                    <a:bodyPr/>
                    <a:lstStyle/>
                    <a:p>
                      <a:pPr marL="50800" algn="ctr">
                        <a:lnSpc>
                          <a:spcPts val="1250"/>
                        </a:lnSpc>
                      </a:pPr>
                      <a:r>
                        <a:rPr sz="1200" dirty="0">
                          <a:latin typeface="Calibri"/>
                          <a:cs typeface="Calibri"/>
                        </a:rPr>
                        <a:t>5</a:t>
                      </a:r>
                      <a:endParaRPr sz="1200">
                        <a:latin typeface="Calibri"/>
                        <a:cs typeface="Calibri"/>
                      </a:endParaRPr>
                    </a:p>
                  </a:txBody>
                  <a:tcPr marL="0" marR="0" marT="0" marB="0"/>
                </a:tc>
                <a:tc>
                  <a:txBody>
                    <a:bodyPr/>
                    <a:lstStyle/>
                    <a:p>
                      <a:pPr marR="427355" algn="r">
                        <a:lnSpc>
                          <a:spcPts val="1325"/>
                        </a:lnSpc>
                      </a:pPr>
                      <a:r>
                        <a:rPr sz="1200" dirty="0">
                          <a:latin typeface="Calibri"/>
                          <a:cs typeface="Calibri"/>
                        </a:rPr>
                        <a:t>10</a:t>
                      </a:r>
                      <a:endParaRPr sz="1200">
                        <a:latin typeface="Calibri"/>
                        <a:cs typeface="Calibri"/>
                      </a:endParaRPr>
                    </a:p>
                  </a:txBody>
                  <a:tcPr marL="0" marR="0" marT="0" marB="0"/>
                </a:tc>
                <a:tc>
                  <a:txBody>
                    <a:bodyPr/>
                    <a:lstStyle/>
                    <a:p>
                      <a:pPr marL="434975">
                        <a:lnSpc>
                          <a:spcPts val="1355"/>
                        </a:lnSpc>
                      </a:pPr>
                      <a:r>
                        <a:rPr sz="1200" dirty="0">
                          <a:latin typeface="Calibri"/>
                          <a:cs typeface="Calibri"/>
                        </a:rPr>
                        <a:t>15</a:t>
                      </a:r>
                      <a:endParaRPr sz="1200">
                        <a:latin typeface="Calibri"/>
                        <a:cs typeface="Calibri"/>
                      </a:endParaRPr>
                    </a:p>
                  </a:txBody>
                  <a:tcPr marL="0" marR="0" marT="0" marB="0"/>
                </a:tc>
                <a:tc>
                  <a:txBody>
                    <a:bodyPr/>
                    <a:lstStyle/>
                    <a:p>
                      <a:pPr marL="446405">
                        <a:lnSpc>
                          <a:spcPts val="1355"/>
                        </a:lnSpc>
                      </a:pPr>
                      <a:r>
                        <a:rPr sz="1200" dirty="0">
                          <a:latin typeface="Calibri"/>
                          <a:cs typeface="Calibri"/>
                        </a:rPr>
                        <a:t>20</a:t>
                      </a:r>
                      <a:endParaRPr sz="1200">
                        <a:latin typeface="Calibri"/>
                        <a:cs typeface="Calibri"/>
                      </a:endParaRPr>
                    </a:p>
                  </a:txBody>
                  <a:tcPr marL="0" marR="0" marT="0" marB="0"/>
                </a:tc>
                <a:tc>
                  <a:txBody>
                    <a:bodyPr/>
                    <a:lstStyle/>
                    <a:p>
                      <a:pPr marL="441959">
                        <a:lnSpc>
                          <a:spcPts val="1355"/>
                        </a:lnSpc>
                      </a:pPr>
                      <a:r>
                        <a:rPr sz="1200" dirty="0">
                          <a:latin typeface="Calibri"/>
                          <a:cs typeface="Calibri"/>
                        </a:rPr>
                        <a:t>25</a:t>
                      </a:r>
                      <a:endParaRPr sz="1200">
                        <a:latin typeface="Calibri"/>
                        <a:cs typeface="Calibri"/>
                      </a:endParaRPr>
                    </a:p>
                  </a:txBody>
                  <a:tcPr marL="0" marR="0" marT="0" marB="0"/>
                </a:tc>
                <a:extLst>
                  <a:ext uri="{0D108BD9-81ED-4DB2-BD59-A6C34878D82A}">
                    <a16:rowId xmlns:a16="http://schemas.microsoft.com/office/drawing/2014/main" xmlns="" val="10004"/>
                  </a:ext>
                </a:extLst>
              </a:tr>
            </a:tbl>
          </a:graphicData>
        </a:graphic>
      </p:graphicFrame>
      <p:sp>
        <p:nvSpPr>
          <p:cNvPr id="9" name="object 9"/>
          <p:cNvSpPr/>
          <p:nvPr/>
        </p:nvSpPr>
        <p:spPr>
          <a:xfrm>
            <a:off x="0" y="1807464"/>
            <a:ext cx="12192000" cy="0"/>
          </a:xfrm>
          <a:custGeom>
            <a:avLst/>
            <a:gdLst/>
            <a:ahLst/>
            <a:cxnLst/>
            <a:rect l="l" t="t" r="r" b="b"/>
            <a:pathLst>
              <a:path w="12192000">
                <a:moveTo>
                  <a:pt x="0" y="0"/>
                </a:moveTo>
                <a:lnTo>
                  <a:pt x="12192000" y="0"/>
                </a:lnTo>
              </a:path>
            </a:pathLst>
          </a:custGeom>
          <a:ln w="6096">
            <a:solidFill>
              <a:srgbClr val="000000"/>
            </a:solidFill>
          </a:ln>
        </p:spPr>
        <p:txBody>
          <a:bodyPr wrap="square" lIns="0" tIns="0" rIns="0" bIns="0" rtlCol="0"/>
          <a:lstStyle/>
          <a:p>
            <a:endParaRPr/>
          </a:p>
        </p:txBody>
      </p:sp>
      <p:sp>
        <p:nvSpPr>
          <p:cNvPr id="10" name="object 10"/>
          <p:cNvSpPr/>
          <p:nvPr/>
        </p:nvSpPr>
        <p:spPr>
          <a:xfrm>
            <a:off x="0" y="2014727"/>
            <a:ext cx="12192000" cy="45720"/>
          </a:xfrm>
          <a:custGeom>
            <a:avLst/>
            <a:gdLst/>
            <a:ahLst/>
            <a:cxnLst/>
            <a:rect l="l" t="t" r="r" b="b"/>
            <a:pathLst>
              <a:path w="12192000" h="45719">
                <a:moveTo>
                  <a:pt x="0" y="0"/>
                </a:moveTo>
                <a:lnTo>
                  <a:pt x="12192000" y="45701"/>
                </a:lnTo>
              </a:path>
            </a:pathLst>
          </a:custGeom>
          <a:ln w="6096">
            <a:solidFill>
              <a:srgbClr val="000000"/>
            </a:solidFill>
          </a:ln>
        </p:spPr>
        <p:txBody>
          <a:bodyPr wrap="square" lIns="0" tIns="0" rIns="0" bIns="0" rtlCol="0"/>
          <a:lstStyle/>
          <a:p>
            <a:endParaRPr/>
          </a:p>
        </p:txBody>
      </p:sp>
      <p:sp>
        <p:nvSpPr>
          <p:cNvPr id="12" name="TextBox 11">
            <a:extLst>
              <a:ext uri="{FF2B5EF4-FFF2-40B4-BE49-F238E27FC236}">
                <a16:creationId xmlns:a16="http://schemas.microsoft.com/office/drawing/2014/main" xmlns="" id="{F0936380-F792-177B-AD43-7E3705BBBED9}"/>
              </a:ext>
            </a:extLst>
          </p:cNvPr>
          <p:cNvSpPr txBox="1"/>
          <p:nvPr/>
        </p:nvSpPr>
        <p:spPr>
          <a:xfrm>
            <a:off x="4191000" y="6313435"/>
            <a:ext cx="6110286"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4154423"/>
            <a:ext cx="5133340" cy="1050290"/>
            <a:chOff x="0" y="4154423"/>
            <a:chExt cx="5133340" cy="1050290"/>
          </a:xfrm>
        </p:grpSpPr>
        <p:pic>
          <p:nvPicPr>
            <p:cNvPr id="3" name="object 3"/>
            <p:cNvPicPr/>
            <p:nvPr/>
          </p:nvPicPr>
          <p:blipFill>
            <a:blip r:embed="rId2" cstate="print"/>
            <a:stretch>
              <a:fillRect/>
            </a:stretch>
          </p:blipFill>
          <p:spPr>
            <a:xfrm>
              <a:off x="1027175" y="4154423"/>
              <a:ext cx="2052828" cy="1042415"/>
            </a:xfrm>
            <a:prstGeom prst="rect">
              <a:avLst/>
            </a:prstGeom>
          </p:spPr>
        </p:pic>
        <p:pic>
          <p:nvPicPr>
            <p:cNvPr id="4" name="object 4"/>
            <p:cNvPicPr/>
            <p:nvPr/>
          </p:nvPicPr>
          <p:blipFill>
            <a:blip r:embed="rId3" cstate="print"/>
            <a:stretch>
              <a:fillRect/>
            </a:stretch>
          </p:blipFill>
          <p:spPr>
            <a:xfrm>
              <a:off x="3080004" y="4166615"/>
              <a:ext cx="2052828" cy="1037844"/>
            </a:xfrm>
            <a:prstGeom prst="rect">
              <a:avLst/>
            </a:prstGeom>
          </p:spPr>
        </p:pic>
        <p:pic>
          <p:nvPicPr>
            <p:cNvPr id="5" name="object 5"/>
            <p:cNvPicPr/>
            <p:nvPr/>
          </p:nvPicPr>
          <p:blipFill>
            <a:blip r:embed="rId4" cstate="print"/>
            <a:stretch>
              <a:fillRect/>
            </a:stretch>
          </p:blipFill>
          <p:spPr>
            <a:xfrm>
              <a:off x="0" y="4163567"/>
              <a:ext cx="1027176" cy="1033272"/>
            </a:xfrm>
            <a:prstGeom prst="rect">
              <a:avLst/>
            </a:prstGeom>
          </p:spPr>
        </p:pic>
      </p:grpSp>
      <p:sp>
        <p:nvSpPr>
          <p:cNvPr id="6" name="object 6"/>
          <p:cNvSpPr txBox="1"/>
          <p:nvPr/>
        </p:nvSpPr>
        <p:spPr>
          <a:xfrm>
            <a:off x="472541" y="4178045"/>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a:t>
            </a:r>
            <a:endParaRPr sz="1200">
              <a:latin typeface="Calibri"/>
              <a:cs typeface="Calibri"/>
            </a:endParaRPr>
          </a:p>
        </p:txBody>
      </p:sp>
      <p:sp>
        <p:nvSpPr>
          <p:cNvPr id="7" name="object 7"/>
          <p:cNvSpPr txBox="1"/>
          <p:nvPr/>
        </p:nvSpPr>
        <p:spPr>
          <a:xfrm>
            <a:off x="472541" y="4387977"/>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a:t>
            </a:r>
            <a:endParaRPr sz="1200">
              <a:latin typeface="Calibri"/>
              <a:cs typeface="Calibri"/>
            </a:endParaRPr>
          </a:p>
        </p:txBody>
      </p:sp>
      <p:sp>
        <p:nvSpPr>
          <p:cNvPr id="8" name="object 8"/>
          <p:cNvSpPr txBox="1"/>
          <p:nvPr/>
        </p:nvSpPr>
        <p:spPr>
          <a:xfrm>
            <a:off x="466445" y="4566284"/>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3</a:t>
            </a:r>
            <a:endParaRPr sz="1200">
              <a:latin typeface="Calibri"/>
              <a:cs typeface="Calibri"/>
            </a:endParaRPr>
          </a:p>
        </p:txBody>
      </p:sp>
      <p:sp>
        <p:nvSpPr>
          <p:cNvPr id="9" name="object 9"/>
          <p:cNvSpPr txBox="1"/>
          <p:nvPr/>
        </p:nvSpPr>
        <p:spPr>
          <a:xfrm>
            <a:off x="460349" y="474459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4</a:t>
            </a:r>
            <a:endParaRPr sz="1200">
              <a:latin typeface="Calibri"/>
              <a:cs typeface="Calibri"/>
            </a:endParaRPr>
          </a:p>
        </p:txBody>
      </p:sp>
      <p:sp>
        <p:nvSpPr>
          <p:cNvPr id="10" name="object 10"/>
          <p:cNvSpPr txBox="1"/>
          <p:nvPr/>
        </p:nvSpPr>
        <p:spPr>
          <a:xfrm>
            <a:off x="472541" y="4960111"/>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5</a:t>
            </a:r>
            <a:endParaRPr sz="1200">
              <a:latin typeface="Calibri"/>
              <a:cs typeface="Calibri"/>
            </a:endParaRPr>
          </a:p>
        </p:txBody>
      </p:sp>
      <p:sp>
        <p:nvSpPr>
          <p:cNvPr id="11" name="object 11"/>
          <p:cNvSpPr txBox="1"/>
          <p:nvPr/>
        </p:nvSpPr>
        <p:spPr>
          <a:xfrm>
            <a:off x="1475613" y="418414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6</a:t>
            </a:r>
            <a:endParaRPr sz="1200">
              <a:latin typeface="Calibri"/>
              <a:cs typeface="Calibri"/>
            </a:endParaRPr>
          </a:p>
        </p:txBody>
      </p:sp>
      <p:sp>
        <p:nvSpPr>
          <p:cNvPr id="12" name="object 12"/>
          <p:cNvSpPr txBox="1"/>
          <p:nvPr/>
        </p:nvSpPr>
        <p:spPr>
          <a:xfrm>
            <a:off x="1474977" y="4374260"/>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7</a:t>
            </a:r>
            <a:endParaRPr sz="1200">
              <a:latin typeface="Calibri"/>
              <a:cs typeface="Calibri"/>
            </a:endParaRPr>
          </a:p>
        </p:txBody>
      </p:sp>
      <p:sp>
        <p:nvSpPr>
          <p:cNvPr id="13" name="object 13"/>
          <p:cNvSpPr txBox="1"/>
          <p:nvPr/>
        </p:nvSpPr>
        <p:spPr>
          <a:xfrm>
            <a:off x="1486916" y="456514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8</a:t>
            </a:r>
            <a:endParaRPr sz="1200">
              <a:latin typeface="Calibri"/>
              <a:cs typeface="Calibri"/>
            </a:endParaRPr>
          </a:p>
        </p:txBody>
      </p:sp>
      <p:sp>
        <p:nvSpPr>
          <p:cNvPr id="14" name="object 14"/>
          <p:cNvSpPr txBox="1"/>
          <p:nvPr/>
        </p:nvSpPr>
        <p:spPr>
          <a:xfrm>
            <a:off x="1481074" y="4756150"/>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9</a:t>
            </a:r>
            <a:endParaRPr sz="1200">
              <a:latin typeface="Calibri"/>
              <a:cs typeface="Calibri"/>
            </a:endParaRPr>
          </a:p>
        </p:txBody>
      </p:sp>
      <p:sp>
        <p:nvSpPr>
          <p:cNvPr id="15" name="object 15"/>
          <p:cNvSpPr txBox="1"/>
          <p:nvPr/>
        </p:nvSpPr>
        <p:spPr>
          <a:xfrm>
            <a:off x="1420749" y="4969509"/>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10</a:t>
            </a:r>
            <a:endParaRPr sz="1200">
              <a:latin typeface="Calibri"/>
              <a:cs typeface="Calibri"/>
            </a:endParaRPr>
          </a:p>
        </p:txBody>
      </p:sp>
      <p:sp>
        <p:nvSpPr>
          <p:cNvPr id="16" name="object 16"/>
          <p:cNvSpPr txBox="1"/>
          <p:nvPr/>
        </p:nvSpPr>
        <p:spPr>
          <a:xfrm>
            <a:off x="2472054" y="4195953"/>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11</a:t>
            </a:r>
            <a:endParaRPr sz="1200">
              <a:latin typeface="Calibri"/>
              <a:cs typeface="Calibri"/>
            </a:endParaRPr>
          </a:p>
        </p:txBody>
      </p:sp>
      <p:sp>
        <p:nvSpPr>
          <p:cNvPr id="17" name="object 17"/>
          <p:cNvSpPr txBox="1"/>
          <p:nvPr/>
        </p:nvSpPr>
        <p:spPr>
          <a:xfrm>
            <a:off x="2472054" y="4386833"/>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12</a:t>
            </a:r>
            <a:endParaRPr sz="1200">
              <a:latin typeface="Calibri"/>
              <a:cs typeface="Calibri"/>
            </a:endParaRPr>
          </a:p>
        </p:txBody>
      </p:sp>
      <p:sp>
        <p:nvSpPr>
          <p:cNvPr id="18" name="object 18"/>
          <p:cNvSpPr txBox="1"/>
          <p:nvPr/>
        </p:nvSpPr>
        <p:spPr>
          <a:xfrm>
            <a:off x="2447289" y="4765294"/>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14</a:t>
            </a:r>
            <a:endParaRPr sz="1200">
              <a:latin typeface="Calibri"/>
              <a:cs typeface="Calibri"/>
            </a:endParaRPr>
          </a:p>
        </p:txBody>
      </p:sp>
      <p:sp>
        <p:nvSpPr>
          <p:cNvPr id="19" name="object 19"/>
          <p:cNvSpPr txBox="1"/>
          <p:nvPr/>
        </p:nvSpPr>
        <p:spPr>
          <a:xfrm>
            <a:off x="2468372" y="4580890"/>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13</a:t>
            </a:r>
            <a:endParaRPr sz="1200">
              <a:latin typeface="Calibri"/>
              <a:cs typeface="Calibri"/>
            </a:endParaRPr>
          </a:p>
        </p:txBody>
      </p:sp>
      <p:sp>
        <p:nvSpPr>
          <p:cNvPr id="20" name="object 20"/>
          <p:cNvSpPr txBox="1"/>
          <p:nvPr/>
        </p:nvSpPr>
        <p:spPr>
          <a:xfrm>
            <a:off x="2447289" y="4976621"/>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15</a:t>
            </a:r>
            <a:endParaRPr sz="1200">
              <a:latin typeface="Calibri"/>
              <a:cs typeface="Calibri"/>
            </a:endParaRPr>
          </a:p>
        </p:txBody>
      </p:sp>
      <p:sp>
        <p:nvSpPr>
          <p:cNvPr id="21" name="object 21"/>
          <p:cNvSpPr txBox="1"/>
          <p:nvPr/>
        </p:nvSpPr>
        <p:spPr>
          <a:xfrm>
            <a:off x="3494278" y="4205096"/>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16</a:t>
            </a:r>
            <a:endParaRPr sz="1200">
              <a:latin typeface="Calibri"/>
              <a:cs typeface="Calibri"/>
            </a:endParaRPr>
          </a:p>
        </p:txBody>
      </p:sp>
      <p:sp>
        <p:nvSpPr>
          <p:cNvPr id="22" name="object 22"/>
          <p:cNvSpPr txBox="1"/>
          <p:nvPr/>
        </p:nvSpPr>
        <p:spPr>
          <a:xfrm>
            <a:off x="3494278" y="4563236"/>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18</a:t>
            </a:r>
            <a:endParaRPr sz="1200">
              <a:latin typeface="Calibri"/>
              <a:cs typeface="Calibri"/>
            </a:endParaRPr>
          </a:p>
        </p:txBody>
      </p:sp>
      <p:sp>
        <p:nvSpPr>
          <p:cNvPr id="23" name="object 23"/>
          <p:cNvSpPr txBox="1"/>
          <p:nvPr/>
        </p:nvSpPr>
        <p:spPr>
          <a:xfrm>
            <a:off x="3494278" y="4382770"/>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17</a:t>
            </a:r>
            <a:endParaRPr sz="1200">
              <a:latin typeface="Calibri"/>
              <a:cs typeface="Calibri"/>
            </a:endParaRPr>
          </a:p>
        </p:txBody>
      </p:sp>
      <p:sp>
        <p:nvSpPr>
          <p:cNvPr id="24" name="object 24"/>
          <p:cNvSpPr txBox="1"/>
          <p:nvPr/>
        </p:nvSpPr>
        <p:spPr>
          <a:xfrm>
            <a:off x="3507485" y="4976621"/>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20</a:t>
            </a:r>
            <a:endParaRPr sz="1200">
              <a:latin typeface="Calibri"/>
              <a:cs typeface="Calibri"/>
            </a:endParaRPr>
          </a:p>
        </p:txBody>
      </p:sp>
      <p:sp>
        <p:nvSpPr>
          <p:cNvPr id="25" name="object 25"/>
          <p:cNvSpPr txBox="1"/>
          <p:nvPr/>
        </p:nvSpPr>
        <p:spPr>
          <a:xfrm>
            <a:off x="3501644" y="4780026"/>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19</a:t>
            </a:r>
            <a:endParaRPr sz="1200">
              <a:latin typeface="Calibri"/>
              <a:cs typeface="Calibri"/>
            </a:endParaRPr>
          </a:p>
        </p:txBody>
      </p:sp>
      <p:sp>
        <p:nvSpPr>
          <p:cNvPr id="26" name="object 26"/>
          <p:cNvSpPr txBox="1"/>
          <p:nvPr/>
        </p:nvSpPr>
        <p:spPr>
          <a:xfrm>
            <a:off x="4520946" y="4183760"/>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21</a:t>
            </a:r>
            <a:endParaRPr sz="1200">
              <a:latin typeface="Calibri"/>
              <a:cs typeface="Calibri"/>
            </a:endParaRPr>
          </a:p>
        </p:txBody>
      </p:sp>
      <p:sp>
        <p:nvSpPr>
          <p:cNvPr id="27" name="object 27"/>
          <p:cNvSpPr txBox="1"/>
          <p:nvPr/>
        </p:nvSpPr>
        <p:spPr>
          <a:xfrm>
            <a:off x="4520946" y="4391914"/>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22</a:t>
            </a:r>
            <a:endParaRPr sz="1200">
              <a:latin typeface="Calibri"/>
              <a:cs typeface="Calibri"/>
            </a:endParaRPr>
          </a:p>
        </p:txBody>
      </p:sp>
      <p:sp>
        <p:nvSpPr>
          <p:cNvPr id="28" name="object 28"/>
          <p:cNvSpPr txBox="1"/>
          <p:nvPr/>
        </p:nvSpPr>
        <p:spPr>
          <a:xfrm>
            <a:off x="4520946" y="4571492"/>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23</a:t>
            </a:r>
            <a:endParaRPr sz="1200">
              <a:latin typeface="Calibri"/>
              <a:cs typeface="Calibri"/>
            </a:endParaRPr>
          </a:p>
        </p:txBody>
      </p:sp>
      <p:sp>
        <p:nvSpPr>
          <p:cNvPr id="29" name="object 29"/>
          <p:cNvSpPr txBox="1"/>
          <p:nvPr/>
        </p:nvSpPr>
        <p:spPr>
          <a:xfrm>
            <a:off x="4520946" y="4742433"/>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24</a:t>
            </a:r>
            <a:endParaRPr sz="1200">
              <a:latin typeface="Calibri"/>
              <a:cs typeface="Calibri"/>
            </a:endParaRPr>
          </a:p>
        </p:txBody>
      </p:sp>
      <p:sp>
        <p:nvSpPr>
          <p:cNvPr id="30" name="object 30"/>
          <p:cNvSpPr txBox="1"/>
          <p:nvPr/>
        </p:nvSpPr>
        <p:spPr>
          <a:xfrm>
            <a:off x="4534027" y="4978654"/>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25</a:t>
            </a:r>
            <a:endParaRPr sz="1200">
              <a:latin typeface="Calibri"/>
              <a:cs typeface="Calibri"/>
            </a:endParaRPr>
          </a:p>
        </p:txBody>
      </p:sp>
      <p:sp>
        <p:nvSpPr>
          <p:cNvPr id="31" name="object 31"/>
          <p:cNvSpPr txBox="1">
            <a:spLocks noGrp="1"/>
          </p:cNvSpPr>
          <p:nvPr>
            <p:ph type="title"/>
          </p:nvPr>
        </p:nvSpPr>
        <p:spPr>
          <a:prstGeom prst="rect">
            <a:avLst/>
          </a:prstGeom>
        </p:spPr>
        <p:txBody>
          <a:bodyPr vert="horz" wrap="square" lIns="0" tIns="12700" rIns="0" bIns="0" rtlCol="0">
            <a:spAutoFit/>
          </a:bodyPr>
          <a:lstStyle/>
          <a:p>
            <a:pPr marL="250825">
              <a:lnSpc>
                <a:spcPct val="100000"/>
              </a:lnSpc>
              <a:spcBef>
                <a:spcPts val="100"/>
              </a:spcBef>
            </a:pPr>
            <a:r>
              <a:rPr spc="-10" dirty="0"/>
              <a:t>Exponentiation</a:t>
            </a:r>
            <a:r>
              <a:rPr spc="-35" dirty="0"/>
              <a:t> </a:t>
            </a:r>
            <a:r>
              <a:rPr spc="-15" dirty="0"/>
              <a:t>Step</a:t>
            </a:r>
            <a:r>
              <a:rPr spc="-90" dirty="0"/>
              <a:t> </a:t>
            </a:r>
            <a:r>
              <a:rPr dirty="0"/>
              <a:t>2</a:t>
            </a:r>
          </a:p>
        </p:txBody>
      </p:sp>
      <p:grpSp>
        <p:nvGrpSpPr>
          <p:cNvPr id="32" name="object 32"/>
          <p:cNvGrpSpPr/>
          <p:nvPr/>
        </p:nvGrpSpPr>
        <p:grpSpPr>
          <a:xfrm>
            <a:off x="-3047" y="4376928"/>
            <a:ext cx="12198350" cy="571500"/>
            <a:chOff x="-3047" y="4376928"/>
            <a:chExt cx="12198350" cy="571500"/>
          </a:xfrm>
        </p:grpSpPr>
        <p:sp>
          <p:nvSpPr>
            <p:cNvPr id="33" name="object 33"/>
            <p:cNvSpPr/>
            <p:nvPr/>
          </p:nvSpPr>
          <p:spPr>
            <a:xfrm>
              <a:off x="0" y="4561434"/>
              <a:ext cx="12084050" cy="12065"/>
            </a:xfrm>
            <a:custGeom>
              <a:avLst/>
              <a:gdLst/>
              <a:ahLst/>
              <a:cxnLst/>
              <a:rect l="l" t="t" r="r" b="b"/>
              <a:pathLst>
                <a:path w="12084050" h="12064">
                  <a:moveTo>
                    <a:pt x="12083796" y="11454"/>
                  </a:moveTo>
                  <a:lnTo>
                    <a:pt x="0" y="0"/>
                  </a:lnTo>
                </a:path>
              </a:pathLst>
            </a:custGeom>
            <a:ln w="6096">
              <a:solidFill>
                <a:srgbClr val="000000"/>
              </a:solidFill>
            </a:ln>
          </p:spPr>
          <p:txBody>
            <a:bodyPr wrap="square" lIns="0" tIns="0" rIns="0" bIns="0" rtlCol="0"/>
            <a:lstStyle/>
            <a:p>
              <a:endParaRPr/>
            </a:p>
          </p:txBody>
        </p:sp>
        <p:sp>
          <p:nvSpPr>
            <p:cNvPr id="34" name="object 34"/>
            <p:cNvSpPr/>
            <p:nvPr/>
          </p:nvSpPr>
          <p:spPr>
            <a:xfrm>
              <a:off x="0" y="4379976"/>
              <a:ext cx="12192000" cy="0"/>
            </a:xfrm>
            <a:custGeom>
              <a:avLst/>
              <a:gdLst/>
              <a:ahLst/>
              <a:cxnLst/>
              <a:rect l="l" t="t" r="r" b="b"/>
              <a:pathLst>
                <a:path w="12192000">
                  <a:moveTo>
                    <a:pt x="0" y="0"/>
                  </a:moveTo>
                  <a:lnTo>
                    <a:pt x="12192000" y="0"/>
                  </a:lnTo>
                </a:path>
              </a:pathLst>
            </a:custGeom>
            <a:ln w="6096">
              <a:solidFill>
                <a:srgbClr val="000000"/>
              </a:solidFill>
            </a:ln>
          </p:spPr>
          <p:txBody>
            <a:bodyPr wrap="square" lIns="0" tIns="0" rIns="0" bIns="0" rtlCol="0"/>
            <a:lstStyle/>
            <a:p>
              <a:endParaRPr/>
            </a:p>
          </p:txBody>
        </p:sp>
        <p:sp>
          <p:nvSpPr>
            <p:cNvPr id="35" name="object 35"/>
            <p:cNvSpPr/>
            <p:nvPr/>
          </p:nvSpPr>
          <p:spPr>
            <a:xfrm>
              <a:off x="0" y="4755179"/>
              <a:ext cx="12192000" cy="11430"/>
            </a:xfrm>
            <a:custGeom>
              <a:avLst/>
              <a:gdLst/>
              <a:ahLst/>
              <a:cxnLst/>
              <a:rect l="l" t="t" r="r" b="b"/>
              <a:pathLst>
                <a:path w="12192000" h="11429">
                  <a:moveTo>
                    <a:pt x="0" y="0"/>
                  </a:moveTo>
                  <a:lnTo>
                    <a:pt x="12191999" y="11350"/>
                  </a:lnTo>
                </a:path>
              </a:pathLst>
            </a:custGeom>
            <a:ln w="6096">
              <a:solidFill>
                <a:srgbClr val="000000"/>
              </a:solidFill>
            </a:ln>
          </p:spPr>
          <p:txBody>
            <a:bodyPr wrap="square" lIns="0" tIns="0" rIns="0" bIns="0" rtlCol="0"/>
            <a:lstStyle/>
            <a:p>
              <a:endParaRPr/>
            </a:p>
          </p:txBody>
        </p:sp>
        <p:sp>
          <p:nvSpPr>
            <p:cNvPr id="36" name="object 36"/>
            <p:cNvSpPr/>
            <p:nvPr/>
          </p:nvSpPr>
          <p:spPr>
            <a:xfrm>
              <a:off x="0" y="4945380"/>
              <a:ext cx="12192000" cy="0"/>
            </a:xfrm>
            <a:custGeom>
              <a:avLst/>
              <a:gdLst/>
              <a:ahLst/>
              <a:cxnLst/>
              <a:rect l="l" t="t" r="r" b="b"/>
              <a:pathLst>
                <a:path w="12192000">
                  <a:moveTo>
                    <a:pt x="0" y="0"/>
                  </a:moveTo>
                  <a:lnTo>
                    <a:pt x="12192000" y="0"/>
                  </a:lnTo>
                </a:path>
              </a:pathLst>
            </a:custGeom>
            <a:ln w="6096">
              <a:solidFill>
                <a:srgbClr val="000000"/>
              </a:solidFill>
            </a:ln>
          </p:spPr>
          <p:txBody>
            <a:bodyPr wrap="square" lIns="0" tIns="0" rIns="0" bIns="0" rtlCol="0"/>
            <a:lstStyle/>
            <a:p>
              <a:endParaRPr/>
            </a:p>
          </p:txBody>
        </p:sp>
      </p:grpSp>
      <p:sp>
        <p:nvSpPr>
          <p:cNvPr id="37" name="object 37"/>
          <p:cNvSpPr txBox="1"/>
          <p:nvPr/>
        </p:nvSpPr>
        <p:spPr>
          <a:xfrm>
            <a:off x="4508372" y="5161557"/>
            <a:ext cx="3046730" cy="1050290"/>
          </a:xfrm>
          <a:prstGeom prst="rect">
            <a:avLst/>
          </a:prstGeom>
        </p:spPr>
        <p:txBody>
          <a:bodyPr vert="horz" wrap="square" lIns="0" tIns="31115" rIns="0" bIns="0" rtlCol="0">
            <a:spAutoFit/>
          </a:bodyPr>
          <a:lstStyle/>
          <a:p>
            <a:pPr marL="653415">
              <a:lnSpc>
                <a:spcPct val="100000"/>
              </a:lnSpc>
              <a:spcBef>
                <a:spcPts val="245"/>
              </a:spcBef>
            </a:pPr>
            <a:r>
              <a:rPr sz="2400" spc="-5" dirty="0">
                <a:latin typeface="Calibri"/>
                <a:cs typeface="Calibri"/>
              </a:rPr>
              <a:t>Example,</a:t>
            </a:r>
            <a:r>
              <a:rPr sz="2400" spc="-50" dirty="0">
                <a:latin typeface="Calibri"/>
                <a:cs typeface="Calibri"/>
              </a:rPr>
              <a:t> </a:t>
            </a:r>
            <a:r>
              <a:rPr sz="2400" dirty="0">
                <a:latin typeface="Calibri"/>
                <a:cs typeface="Calibri"/>
              </a:rPr>
              <a:t>5^3</a:t>
            </a:r>
            <a:endParaRPr sz="2400">
              <a:latin typeface="Calibri"/>
              <a:cs typeface="Calibri"/>
            </a:endParaRPr>
          </a:p>
          <a:p>
            <a:pPr marL="12700">
              <a:lnSpc>
                <a:spcPct val="100000"/>
              </a:lnSpc>
              <a:spcBef>
                <a:spcPts val="244"/>
              </a:spcBef>
            </a:pPr>
            <a:r>
              <a:rPr sz="4000" spc="-5" dirty="0">
                <a:latin typeface="Calibri"/>
                <a:cs typeface="Calibri"/>
              </a:rPr>
              <a:t>100</a:t>
            </a:r>
            <a:r>
              <a:rPr sz="4000" spc="-30" dirty="0">
                <a:latin typeface="Calibri"/>
                <a:cs typeface="Calibri"/>
              </a:rPr>
              <a:t> </a:t>
            </a:r>
            <a:r>
              <a:rPr sz="4000" spc="-5" dirty="0">
                <a:latin typeface="Calibri"/>
                <a:cs typeface="Calibri"/>
              </a:rPr>
              <a:t>+</a:t>
            </a:r>
            <a:r>
              <a:rPr sz="4000" spc="-20" dirty="0">
                <a:latin typeface="Calibri"/>
                <a:cs typeface="Calibri"/>
              </a:rPr>
              <a:t> </a:t>
            </a:r>
            <a:r>
              <a:rPr sz="4000" spc="-5" dirty="0">
                <a:latin typeface="Calibri"/>
                <a:cs typeface="Calibri"/>
              </a:rPr>
              <a:t>25</a:t>
            </a:r>
            <a:r>
              <a:rPr sz="4000" spc="-35" dirty="0">
                <a:latin typeface="Calibri"/>
                <a:cs typeface="Calibri"/>
              </a:rPr>
              <a:t> </a:t>
            </a:r>
            <a:r>
              <a:rPr sz="4000" spc="-5" dirty="0">
                <a:latin typeface="Calibri"/>
                <a:cs typeface="Calibri"/>
              </a:rPr>
              <a:t>=</a:t>
            </a:r>
            <a:r>
              <a:rPr sz="4000" spc="-20" dirty="0">
                <a:latin typeface="Calibri"/>
                <a:cs typeface="Calibri"/>
              </a:rPr>
              <a:t> </a:t>
            </a:r>
            <a:r>
              <a:rPr sz="4000" spc="-5" dirty="0">
                <a:latin typeface="Calibri"/>
                <a:cs typeface="Calibri"/>
              </a:rPr>
              <a:t>125</a:t>
            </a:r>
            <a:endParaRPr sz="4000">
              <a:latin typeface="Calibri"/>
              <a:cs typeface="Calibri"/>
            </a:endParaRPr>
          </a:p>
        </p:txBody>
      </p:sp>
      <p:pic>
        <p:nvPicPr>
          <p:cNvPr id="38" name="object 38"/>
          <p:cNvPicPr/>
          <p:nvPr/>
        </p:nvPicPr>
        <p:blipFill>
          <a:blip r:embed="rId5" cstate="print"/>
          <a:stretch>
            <a:fillRect/>
          </a:stretch>
        </p:blipFill>
        <p:spPr>
          <a:xfrm>
            <a:off x="0" y="2584704"/>
            <a:ext cx="2052827" cy="1033272"/>
          </a:xfrm>
          <a:prstGeom prst="rect">
            <a:avLst/>
          </a:prstGeom>
        </p:spPr>
      </p:pic>
      <p:sp>
        <p:nvSpPr>
          <p:cNvPr id="39" name="object 39"/>
          <p:cNvSpPr txBox="1"/>
          <p:nvPr/>
        </p:nvSpPr>
        <p:spPr>
          <a:xfrm>
            <a:off x="472541" y="2598546"/>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a:t>
            </a:r>
            <a:endParaRPr sz="1200">
              <a:latin typeface="Calibri"/>
              <a:cs typeface="Calibri"/>
            </a:endParaRPr>
          </a:p>
        </p:txBody>
      </p:sp>
      <p:sp>
        <p:nvSpPr>
          <p:cNvPr id="40" name="object 40"/>
          <p:cNvSpPr txBox="1"/>
          <p:nvPr/>
        </p:nvSpPr>
        <p:spPr>
          <a:xfrm>
            <a:off x="472541" y="2808478"/>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a:t>
            </a:r>
            <a:endParaRPr sz="1200">
              <a:latin typeface="Calibri"/>
              <a:cs typeface="Calibri"/>
            </a:endParaRPr>
          </a:p>
        </p:txBody>
      </p:sp>
      <p:sp>
        <p:nvSpPr>
          <p:cNvPr id="41" name="object 41"/>
          <p:cNvSpPr txBox="1"/>
          <p:nvPr/>
        </p:nvSpPr>
        <p:spPr>
          <a:xfrm>
            <a:off x="466445" y="2986227"/>
            <a:ext cx="102870" cy="208915"/>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3</a:t>
            </a:r>
            <a:endParaRPr sz="1200">
              <a:latin typeface="Calibri"/>
              <a:cs typeface="Calibri"/>
            </a:endParaRPr>
          </a:p>
        </p:txBody>
      </p:sp>
      <p:sp>
        <p:nvSpPr>
          <p:cNvPr id="42" name="object 42"/>
          <p:cNvSpPr txBox="1"/>
          <p:nvPr/>
        </p:nvSpPr>
        <p:spPr>
          <a:xfrm>
            <a:off x="460349" y="3165094"/>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4</a:t>
            </a:r>
            <a:endParaRPr sz="1200">
              <a:latin typeface="Calibri"/>
              <a:cs typeface="Calibri"/>
            </a:endParaRPr>
          </a:p>
        </p:txBody>
      </p:sp>
      <p:sp>
        <p:nvSpPr>
          <p:cNvPr id="43" name="object 43"/>
          <p:cNvSpPr txBox="1"/>
          <p:nvPr/>
        </p:nvSpPr>
        <p:spPr>
          <a:xfrm>
            <a:off x="472541" y="3380613"/>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5</a:t>
            </a:r>
            <a:endParaRPr sz="1200">
              <a:latin typeface="Calibri"/>
              <a:cs typeface="Calibri"/>
            </a:endParaRPr>
          </a:p>
        </p:txBody>
      </p:sp>
      <p:sp>
        <p:nvSpPr>
          <p:cNvPr id="44" name="object 44"/>
          <p:cNvSpPr txBox="1"/>
          <p:nvPr/>
        </p:nvSpPr>
        <p:spPr>
          <a:xfrm>
            <a:off x="1475613" y="260464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6</a:t>
            </a:r>
            <a:endParaRPr sz="1200">
              <a:latin typeface="Calibri"/>
              <a:cs typeface="Calibri"/>
            </a:endParaRPr>
          </a:p>
        </p:txBody>
      </p:sp>
      <p:sp>
        <p:nvSpPr>
          <p:cNvPr id="45" name="object 45"/>
          <p:cNvSpPr txBox="1"/>
          <p:nvPr/>
        </p:nvSpPr>
        <p:spPr>
          <a:xfrm>
            <a:off x="1474977" y="2794761"/>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7</a:t>
            </a:r>
            <a:endParaRPr sz="1200">
              <a:latin typeface="Calibri"/>
              <a:cs typeface="Calibri"/>
            </a:endParaRPr>
          </a:p>
        </p:txBody>
      </p:sp>
      <p:sp>
        <p:nvSpPr>
          <p:cNvPr id="46" name="object 46"/>
          <p:cNvSpPr txBox="1"/>
          <p:nvPr/>
        </p:nvSpPr>
        <p:spPr>
          <a:xfrm>
            <a:off x="1486916" y="298564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8</a:t>
            </a:r>
            <a:endParaRPr sz="1200">
              <a:latin typeface="Calibri"/>
              <a:cs typeface="Calibri"/>
            </a:endParaRPr>
          </a:p>
        </p:txBody>
      </p:sp>
      <p:sp>
        <p:nvSpPr>
          <p:cNvPr id="47" name="object 47"/>
          <p:cNvSpPr txBox="1"/>
          <p:nvPr/>
        </p:nvSpPr>
        <p:spPr>
          <a:xfrm>
            <a:off x="1481074" y="3176778"/>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9</a:t>
            </a:r>
            <a:endParaRPr sz="1200">
              <a:latin typeface="Calibri"/>
              <a:cs typeface="Calibri"/>
            </a:endParaRPr>
          </a:p>
        </p:txBody>
      </p:sp>
      <p:sp>
        <p:nvSpPr>
          <p:cNvPr id="48" name="object 48"/>
          <p:cNvSpPr txBox="1"/>
          <p:nvPr/>
        </p:nvSpPr>
        <p:spPr>
          <a:xfrm>
            <a:off x="1420749" y="3390138"/>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10</a:t>
            </a:r>
            <a:endParaRPr sz="1200">
              <a:latin typeface="Calibri"/>
              <a:cs typeface="Calibri"/>
            </a:endParaRPr>
          </a:p>
        </p:txBody>
      </p:sp>
      <p:grpSp>
        <p:nvGrpSpPr>
          <p:cNvPr id="49" name="object 49"/>
          <p:cNvGrpSpPr/>
          <p:nvPr/>
        </p:nvGrpSpPr>
        <p:grpSpPr>
          <a:xfrm>
            <a:off x="0" y="2808732"/>
            <a:ext cx="12192000" cy="581025"/>
            <a:chOff x="0" y="2808732"/>
            <a:chExt cx="12192000" cy="581025"/>
          </a:xfrm>
        </p:grpSpPr>
        <p:sp>
          <p:nvSpPr>
            <p:cNvPr id="50" name="object 50"/>
            <p:cNvSpPr/>
            <p:nvPr/>
          </p:nvSpPr>
          <p:spPr>
            <a:xfrm>
              <a:off x="0" y="2811780"/>
              <a:ext cx="12192000" cy="382905"/>
            </a:xfrm>
            <a:custGeom>
              <a:avLst/>
              <a:gdLst/>
              <a:ahLst/>
              <a:cxnLst/>
              <a:rect l="l" t="t" r="r" b="b"/>
              <a:pathLst>
                <a:path w="12192000" h="382905">
                  <a:moveTo>
                    <a:pt x="0" y="0"/>
                  </a:moveTo>
                  <a:lnTo>
                    <a:pt x="12192000" y="0"/>
                  </a:lnTo>
                </a:path>
                <a:path w="12192000" h="382905">
                  <a:moveTo>
                    <a:pt x="0" y="179832"/>
                  </a:moveTo>
                  <a:lnTo>
                    <a:pt x="12192000" y="179832"/>
                  </a:lnTo>
                </a:path>
                <a:path w="12192000" h="382905">
                  <a:moveTo>
                    <a:pt x="0" y="382524"/>
                  </a:moveTo>
                  <a:lnTo>
                    <a:pt x="12192000" y="382524"/>
                  </a:lnTo>
                </a:path>
              </a:pathLst>
            </a:custGeom>
            <a:ln w="6096">
              <a:solidFill>
                <a:srgbClr val="000000"/>
              </a:solidFill>
            </a:ln>
          </p:spPr>
          <p:txBody>
            <a:bodyPr wrap="square" lIns="0" tIns="0" rIns="0" bIns="0" rtlCol="0"/>
            <a:lstStyle/>
            <a:p>
              <a:endParaRPr/>
            </a:p>
          </p:txBody>
        </p:sp>
        <p:sp>
          <p:nvSpPr>
            <p:cNvPr id="51" name="object 51"/>
            <p:cNvSpPr/>
            <p:nvPr/>
          </p:nvSpPr>
          <p:spPr>
            <a:xfrm>
              <a:off x="0" y="3383280"/>
              <a:ext cx="12084050" cy="6350"/>
            </a:xfrm>
            <a:custGeom>
              <a:avLst/>
              <a:gdLst/>
              <a:ahLst/>
              <a:cxnLst/>
              <a:rect l="l" t="t" r="r" b="b"/>
              <a:pathLst>
                <a:path w="12084050" h="6350">
                  <a:moveTo>
                    <a:pt x="12083796" y="0"/>
                  </a:moveTo>
                  <a:lnTo>
                    <a:pt x="0" y="0"/>
                  </a:lnTo>
                  <a:lnTo>
                    <a:pt x="0" y="6096"/>
                  </a:lnTo>
                  <a:lnTo>
                    <a:pt x="12083796" y="6096"/>
                  </a:lnTo>
                  <a:lnTo>
                    <a:pt x="12083796" y="0"/>
                  </a:lnTo>
                  <a:close/>
                </a:path>
              </a:pathLst>
            </a:custGeom>
            <a:solidFill>
              <a:srgbClr val="000000"/>
            </a:solidFill>
          </p:spPr>
          <p:txBody>
            <a:bodyPr wrap="square" lIns="0" tIns="0" rIns="0" bIns="0" rtlCol="0"/>
            <a:lstStyle/>
            <a:p>
              <a:endParaRPr/>
            </a:p>
          </p:txBody>
        </p:sp>
      </p:grpSp>
      <p:sp>
        <p:nvSpPr>
          <p:cNvPr id="53" name="TextBox 52">
            <a:extLst>
              <a:ext uri="{FF2B5EF4-FFF2-40B4-BE49-F238E27FC236}">
                <a16:creationId xmlns:a16="http://schemas.microsoft.com/office/drawing/2014/main" xmlns="" id="{31071CF2-7F92-9079-43AC-D6B3CC3D7E8F}"/>
              </a:ext>
            </a:extLst>
          </p:cNvPr>
          <p:cNvSpPr txBox="1"/>
          <p:nvPr/>
        </p:nvSpPr>
        <p:spPr>
          <a:xfrm>
            <a:off x="4267200" y="6389750"/>
            <a:ext cx="6100762"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pSp>
        <p:nvGrpSpPr>
          <p:cNvPr id="2" name="object 2"/>
          <p:cNvGrpSpPr/>
          <p:nvPr/>
        </p:nvGrpSpPr>
        <p:grpSpPr>
          <a:xfrm>
            <a:off x="0" y="4154423"/>
            <a:ext cx="5133340" cy="1050290"/>
            <a:chOff x="0" y="4154423"/>
            <a:chExt cx="5133340" cy="1050290"/>
          </a:xfrm>
        </p:grpSpPr>
        <p:pic>
          <p:nvPicPr>
            <p:cNvPr id="3" name="object 3"/>
            <p:cNvPicPr/>
            <p:nvPr/>
          </p:nvPicPr>
          <p:blipFill>
            <a:blip r:embed="rId2" cstate="print"/>
            <a:stretch>
              <a:fillRect/>
            </a:stretch>
          </p:blipFill>
          <p:spPr>
            <a:xfrm>
              <a:off x="1027175" y="4154423"/>
              <a:ext cx="2052828" cy="1042415"/>
            </a:xfrm>
            <a:prstGeom prst="rect">
              <a:avLst/>
            </a:prstGeom>
          </p:spPr>
        </p:pic>
        <p:pic>
          <p:nvPicPr>
            <p:cNvPr id="4" name="object 4"/>
            <p:cNvPicPr/>
            <p:nvPr/>
          </p:nvPicPr>
          <p:blipFill>
            <a:blip r:embed="rId3" cstate="print"/>
            <a:stretch>
              <a:fillRect/>
            </a:stretch>
          </p:blipFill>
          <p:spPr>
            <a:xfrm>
              <a:off x="3080004" y="4166615"/>
              <a:ext cx="2052828" cy="1037844"/>
            </a:xfrm>
            <a:prstGeom prst="rect">
              <a:avLst/>
            </a:prstGeom>
          </p:spPr>
        </p:pic>
        <p:pic>
          <p:nvPicPr>
            <p:cNvPr id="5" name="object 5"/>
            <p:cNvPicPr/>
            <p:nvPr/>
          </p:nvPicPr>
          <p:blipFill>
            <a:blip r:embed="rId4" cstate="print"/>
            <a:stretch>
              <a:fillRect/>
            </a:stretch>
          </p:blipFill>
          <p:spPr>
            <a:xfrm>
              <a:off x="0" y="4163567"/>
              <a:ext cx="1027176" cy="1033272"/>
            </a:xfrm>
            <a:prstGeom prst="rect">
              <a:avLst/>
            </a:prstGeom>
          </p:spPr>
        </p:pic>
      </p:grpSp>
      <p:sp>
        <p:nvSpPr>
          <p:cNvPr id="6" name="object 6"/>
          <p:cNvSpPr txBox="1"/>
          <p:nvPr/>
        </p:nvSpPr>
        <p:spPr>
          <a:xfrm>
            <a:off x="472541" y="4178045"/>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a:t>
            </a:r>
            <a:endParaRPr sz="1200">
              <a:latin typeface="Calibri"/>
              <a:cs typeface="Calibri"/>
            </a:endParaRPr>
          </a:p>
        </p:txBody>
      </p:sp>
      <p:sp>
        <p:nvSpPr>
          <p:cNvPr id="7" name="object 7"/>
          <p:cNvSpPr txBox="1"/>
          <p:nvPr/>
        </p:nvSpPr>
        <p:spPr>
          <a:xfrm>
            <a:off x="472541" y="4387977"/>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a:t>
            </a:r>
            <a:endParaRPr sz="1200">
              <a:latin typeface="Calibri"/>
              <a:cs typeface="Calibri"/>
            </a:endParaRPr>
          </a:p>
        </p:txBody>
      </p:sp>
      <p:sp>
        <p:nvSpPr>
          <p:cNvPr id="8" name="object 8"/>
          <p:cNvSpPr txBox="1"/>
          <p:nvPr/>
        </p:nvSpPr>
        <p:spPr>
          <a:xfrm>
            <a:off x="466445" y="4566284"/>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3</a:t>
            </a:r>
            <a:endParaRPr sz="1200">
              <a:latin typeface="Calibri"/>
              <a:cs typeface="Calibri"/>
            </a:endParaRPr>
          </a:p>
        </p:txBody>
      </p:sp>
      <p:sp>
        <p:nvSpPr>
          <p:cNvPr id="9" name="object 9"/>
          <p:cNvSpPr txBox="1"/>
          <p:nvPr/>
        </p:nvSpPr>
        <p:spPr>
          <a:xfrm>
            <a:off x="460349" y="474459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4</a:t>
            </a:r>
            <a:endParaRPr sz="1200">
              <a:latin typeface="Calibri"/>
              <a:cs typeface="Calibri"/>
            </a:endParaRPr>
          </a:p>
        </p:txBody>
      </p:sp>
      <p:sp>
        <p:nvSpPr>
          <p:cNvPr id="10" name="object 10"/>
          <p:cNvSpPr txBox="1"/>
          <p:nvPr/>
        </p:nvSpPr>
        <p:spPr>
          <a:xfrm>
            <a:off x="472541" y="4960111"/>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5</a:t>
            </a:r>
            <a:endParaRPr sz="1200">
              <a:latin typeface="Calibri"/>
              <a:cs typeface="Calibri"/>
            </a:endParaRPr>
          </a:p>
        </p:txBody>
      </p:sp>
      <p:sp>
        <p:nvSpPr>
          <p:cNvPr id="11" name="object 11"/>
          <p:cNvSpPr txBox="1"/>
          <p:nvPr/>
        </p:nvSpPr>
        <p:spPr>
          <a:xfrm>
            <a:off x="1475613" y="418414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6</a:t>
            </a:r>
            <a:endParaRPr sz="1200">
              <a:latin typeface="Calibri"/>
              <a:cs typeface="Calibri"/>
            </a:endParaRPr>
          </a:p>
        </p:txBody>
      </p:sp>
      <p:sp>
        <p:nvSpPr>
          <p:cNvPr id="12" name="object 12"/>
          <p:cNvSpPr txBox="1"/>
          <p:nvPr/>
        </p:nvSpPr>
        <p:spPr>
          <a:xfrm>
            <a:off x="1474977" y="4374260"/>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7</a:t>
            </a:r>
            <a:endParaRPr sz="1200">
              <a:latin typeface="Calibri"/>
              <a:cs typeface="Calibri"/>
            </a:endParaRPr>
          </a:p>
        </p:txBody>
      </p:sp>
      <p:sp>
        <p:nvSpPr>
          <p:cNvPr id="13" name="object 13"/>
          <p:cNvSpPr txBox="1"/>
          <p:nvPr/>
        </p:nvSpPr>
        <p:spPr>
          <a:xfrm>
            <a:off x="1486916" y="456514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8</a:t>
            </a:r>
            <a:endParaRPr sz="1200">
              <a:latin typeface="Calibri"/>
              <a:cs typeface="Calibri"/>
            </a:endParaRPr>
          </a:p>
        </p:txBody>
      </p:sp>
      <p:sp>
        <p:nvSpPr>
          <p:cNvPr id="14" name="object 14"/>
          <p:cNvSpPr txBox="1"/>
          <p:nvPr/>
        </p:nvSpPr>
        <p:spPr>
          <a:xfrm>
            <a:off x="1481074" y="4756150"/>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9</a:t>
            </a:r>
            <a:endParaRPr sz="1200">
              <a:latin typeface="Calibri"/>
              <a:cs typeface="Calibri"/>
            </a:endParaRPr>
          </a:p>
        </p:txBody>
      </p:sp>
      <p:sp>
        <p:nvSpPr>
          <p:cNvPr id="15" name="object 15"/>
          <p:cNvSpPr txBox="1"/>
          <p:nvPr/>
        </p:nvSpPr>
        <p:spPr>
          <a:xfrm>
            <a:off x="1420749" y="4969509"/>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10</a:t>
            </a:r>
            <a:endParaRPr sz="1200">
              <a:latin typeface="Calibri"/>
              <a:cs typeface="Calibri"/>
            </a:endParaRPr>
          </a:p>
        </p:txBody>
      </p:sp>
      <p:sp>
        <p:nvSpPr>
          <p:cNvPr id="16" name="object 16"/>
          <p:cNvSpPr txBox="1"/>
          <p:nvPr/>
        </p:nvSpPr>
        <p:spPr>
          <a:xfrm>
            <a:off x="2472054" y="4195953"/>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11</a:t>
            </a:r>
            <a:endParaRPr sz="1200">
              <a:latin typeface="Calibri"/>
              <a:cs typeface="Calibri"/>
            </a:endParaRPr>
          </a:p>
        </p:txBody>
      </p:sp>
      <p:sp>
        <p:nvSpPr>
          <p:cNvPr id="17" name="object 17"/>
          <p:cNvSpPr txBox="1"/>
          <p:nvPr/>
        </p:nvSpPr>
        <p:spPr>
          <a:xfrm>
            <a:off x="2472054" y="4386833"/>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12</a:t>
            </a:r>
            <a:endParaRPr sz="1200">
              <a:latin typeface="Calibri"/>
              <a:cs typeface="Calibri"/>
            </a:endParaRPr>
          </a:p>
        </p:txBody>
      </p:sp>
      <p:sp>
        <p:nvSpPr>
          <p:cNvPr id="18" name="object 18"/>
          <p:cNvSpPr txBox="1"/>
          <p:nvPr/>
        </p:nvSpPr>
        <p:spPr>
          <a:xfrm>
            <a:off x="2447289" y="4765294"/>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14</a:t>
            </a:r>
            <a:endParaRPr sz="1200">
              <a:latin typeface="Calibri"/>
              <a:cs typeface="Calibri"/>
            </a:endParaRPr>
          </a:p>
        </p:txBody>
      </p:sp>
      <p:sp>
        <p:nvSpPr>
          <p:cNvPr id="19" name="object 19"/>
          <p:cNvSpPr txBox="1"/>
          <p:nvPr/>
        </p:nvSpPr>
        <p:spPr>
          <a:xfrm>
            <a:off x="2468372" y="4580890"/>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13</a:t>
            </a:r>
            <a:endParaRPr sz="1200">
              <a:latin typeface="Calibri"/>
              <a:cs typeface="Calibri"/>
            </a:endParaRPr>
          </a:p>
        </p:txBody>
      </p:sp>
      <p:sp>
        <p:nvSpPr>
          <p:cNvPr id="20" name="object 20"/>
          <p:cNvSpPr txBox="1"/>
          <p:nvPr/>
        </p:nvSpPr>
        <p:spPr>
          <a:xfrm>
            <a:off x="2447289" y="4976621"/>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15</a:t>
            </a:r>
            <a:endParaRPr sz="1200">
              <a:latin typeface="Calibri"/>
              <a:cs typeface="Calibri"/>
            </a:endParaRPr>
          </a:p>
        </p:txBody>
      </p:sp>
      <p:sp>
        <p:nvSpPr>
          <p:cNvPr id="21" name="object 21"/>
          <p:cNvSpPr txBox="1"/>
          <p:nvPr/>
        </p:nvSpPr>
        <p:spPr>
          <a:xfrm>
            <a:off x="3494278" y="4205096"/>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16</a:t>
            </a:r>
            <a:endParaRPr sz="1200">
              <a:latin typeface="Calibri"/>
              <a:cs typeface="Calibri"/>
            </a:endParaRPr>
          </a:p>
        </p:txBody>
      </p:sp>
      <p:sp>
        <p:nvSpPr>
          <p:cNvPr id="22" name="object 22"/>
          <p:cNvSpPr txBox="1"/>
          <p:nvPr/>
        </p:nvSpPr>
        <p:spPr>
          <a:xfrm>
            <a:off x="3494278" y="4563236"/>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18</a:t>
            </a:r>
            <a:endParaRPr sz="1200">
              <a:latin typeface="Calibri"/>
              <a:cs typeface="Calibri"/>
            </a:endParaRPr>
          </a:p>
        </p:txBody>
      </p:sp>
      <p:sp>
        <p:nvSpPr>
          <p:cNvPr id="23" name="object 23"/>
          <p:cNvSpPr txBox="1"/>
          <p:nvPr/>
        </p:nvSpPr>
        <p:spPr>
          <a:xfrm>
            <a:off x="3494278" y="4382770"/>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17</a:t>
            </a:r>
            <a:endParaRPr sz="1200">
              <a:latin typeface="Calibri"/>
              <a:cs typeface="Calibri"/>
            </a:endParaRPr>
          </a:p>
        </p:txBody>
      </p:sp>
      <p:sp>
        <p:nvSpPr>
          <p:cNvPr id="24" name="object 24"/>
          <p:cNvSpPr txBox="1"/>
          <p:nvPr/>
        </p:nvSpPr>
        <p:spPr>
          <a:xfrm>
            <a:off x="3507485" y="4976621"/>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20</a:t>
            </a:r>
            <a:endParaRPr sz="1200">
              <a:latin typeface="Calibri"/>
              <a:cs typeface="Calibri"/>
            </a:endParaRPr>
          </a:p>
        </p:txBody>
      </p:sp>
      <p:sp>
        <p:nvSpPr>
          <p:cNvPr id="25" name="object 25"/>
          <p:cNvSpPr txBox="1"/>
          <p:nvPr/>
        </p:nvSpPr>
        <p:spPr>
          <a:xfrm>
            <a:off x="3501644" y="4780026"/>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19</a:t>
            </a:r>
            <a:endParaRPr sz="1200">
              <a:latin typeface="Calibri"/>
              <a:cs typeface="Calibri"/>
            </a:endParaRPr>
          </a:p>
        </p:txBody>
      </p:sp>
      <p:sp>
        <p:nvSpPr>
          <p:cNvPr id="26" name="object 26"/>
          <p:cNvSpPr txBox="1"/>
          <p:nvPr/>
        </p:nvSpPr>
        <p:spPr>
          <a:xfrm>
            <a:off x="4520946" y="4183760"/>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21</a:t>
            </a:r>
            <a:endParaRPr sz="1200">
              <a:latin typeface="Calibri"/>
              <a:cs typeface="Calibri"/>
            </a:endParaRPr>
          </a:p>
        </p:txBody>
      </p:sp>
      <p:sp>
        <p:nvSpPr>
          <p:cNvPr id="27" name="object 27"/>
          <p:cNvSpPr txBox="1"/>
          <p:nvPr/>
        </p:nvSpPr>
        <p:spPr>
          <a:xfrm>
            <a:off x="4520946" y="4391914"/>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22</a:t>
            </a:r>
            <a:endParaRPr sz="1200">
              <a:latin typeface="Calibri"/>
              <a:cs typeface="Calibri"/>
            </a:endParaRPr>
          </a:p>
        </p:txBody>
      </p:sp>
      <p:sp>
        <p:nvSpPr>
          <p:cNvPr id="28" name="object 28"/>
          <p:cNvSpPr txBox="1"/>
          <p:nvPr/>
        </p:nvSpPr>
        <p:spPr>
          <a:xfrm>
            <a:off x="4520946" y="4571492"/>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23</a:t>
            </a:r>
            <a:endParaRPr sz="1200">
              <a:latin typeface="Calibri"/>
              <a:cs typeface="Calibri"/>
            </a:endParaRPr>
          </a:p>
        </p:txBody>
      </p:sp>
      <p:sp>
        <p:nvSpPr>
          <p:cNvPr id="29" name="object 29"/>
          <p:cNvSpPr txBox="1"/>
          <p:nvPr/>
        </p:nvSpPr>
        <p:spPr>
          <a:xfrm>
            <a:off x="4520946" y="4742433"/>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24</a:t>
            </a:r>
            <a:endParaRPr sz="1200">
              <a:latin typeface="Calibri"/>
              <a:cs typeface="Calibri"/>
            </a:endParaRPr>
          </a:p>
        </p:txBody>
      </p:sp>
      <p:sp>
        <p:nvSpPr>
          <p:cNvPr id="30" name="object 30"/>
          <p:cNvSpPr txBox="1"/>
          <p:nvPr/>
        </p:nvSpPr>
        <p:spPr>
          <a:xfrm>
            <a:off x="4534027" y="4978654"/>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25</a:t>
            </a:r>
            <a:endParaRPr sz="1200">
              <a:latin typeface="Calibri"/>
              <a:cs typeface="Calibri"/>
            </a:endParaRPr>
          </a:p>
        </p:txBody>
      </p:sp>
      <p:sp>
        <p:nvSpPr>
          <p:cNvPr id="31" name="object 31"/>
          <p:cNvSpPr txBox="1">
            <a:spLocks noGrp="1"/>
          </p:cNvSpPr>
          <p:nvPr>
            <p:ph type="title"/>
          </p:nvPr>
        </p:nvSpPr>
        <p:spPr>
          <a:prstGeom prst="rect">
            <a:avLst/>
          </a:prstGeom>
        </p:spPr>
        <p:txBody>
          <a:bodyPr vert="horz" wrap="square" lIns="0" tIns="12700" rIns="0" bIns="0" rtlCol="0">
            <a:spAutoFit/>
          </a:bodyPr>
          <a:lstStyle/>
          <a:p>
            <a:pPr marL="250825">
              <a:lnSpc>
                <a:spcPct val="100000"/>
              </a:lnSpc>
              <a:spcBef>
                <a:spcPts val="100"/>
              </a:spcBef>
            </a:pPr>
            <a:r>
              <a:rPr spc="-10" dirty="0"/>
              <a:t>Exponentiation</a:t>
            </a:r>
            <a:r>
              <a:rPr spc="-35" dirty="0"/>
              <a:t> </a:t>
            </a:r>
            <a:r>
              <a:rPr spc="-15" dirty="0"/>
              <a:t>Step</a:t>
            </a:r>
            <a:r>
              <a:rPr spc="-90" dirty="0"/>
              <a:t> </a:t>
            </a:r>
            <a:r>
              <a:rPr dirty="0"/>
              <a:t>3</a:t>
            </a:r>
          </a:p>
        </p:txBody>
      </p:sp>
      <p:grpSp>
        <p:nvGrpSpPr>
          <p:cNvPr id="32" name="object 32"/>
          <p:cNvGrpSpPr/>
          <p:nvPr/>
        </p:nvGrpSpPr>
        <p:grpSpPr>
          <a:xfrm>
            <a:off x="0" y="1220724"/>
            <a:ext cx="12192000" cy="1033780"/>
            <a:chOff x="0" y="1220724"/>
            <a:chExt cx="12192000" cy="1033780"/>
          </a:xfrm>
        </p:grpSpPr>
        <p:pic>
          <p:nvPicPr>
            <p:cNvPr id="33" name="object 33"/>
            <p:cNvPicPr/>
            <p:nvPr/>
          </p:nvPicPr>
          <p:blipFill>
            <a:blip r:embed="rId4" cstate="print"/>
            <a:stretch>
              <a:fillRect/>
            </a:stretch>
          </p:blipFill>
          <p:spPr>
            <a:xfrm>
              <a:off x="0" y="1220724"/>
              <a:ext cx="1027176" cy="1033272"/>
            </a:xfrm>
            <a:prstGeom prst="rect">
              <a:avLst/>
            </a:prstGeom>
          </p:spPr>
        </p:pic>
        <p:sp>
          <p:nvSpPr>
            <p:cNvPr id="34" name="object 34"/>
            <p:cNvSpPr/>
            <p:nvPr/>
          </p:nvSpPr>
          <p:spPr>
            <a:xfrm>
              <a:off x="0" y="1449324"/>
              <a:ext cx="12192000" cy="358140"/>
            </a:xfrm>
            <a:custGeom>
              <a:avLst/>
              <a:gdLst/>
              <a:ahLst/>
              <a:cxnLst/>
              <a:rect l="l" t="t" r="r" b="b"/>
              <a:pathLst>
                <a:path w="12192000" h="358139">
                  <a:moveTo>
                    <a:pt x="0" y="0"/>
                  </a:moveTo>
                  <a:lnTo>
                    <a:pt x="12192000" y="0"/>
                  </a:lnTo>
                </a:path>
                <a:path w="12192000" h="358139">
                  <a:moveTo>
                    <a:pt x="0" y="358139"/>
                  </a:moveTo>
                  <a:lnTo>
                    <a:pt x="12192000" y="358139"/>
                  </a:lnTo>
                </a:path>
              </a:pathLst>
            </a:custGeom>
            <a:ln w="6096">
              <a:solidFill>
                <a:srgbClr val="000000"/>
              </a:solidFill>
            </a:ln>
          </p:spPr>
          <p:txBody>
            <a:bodyPr wrap="square" lIns="0" tIns="0" rIns="0" bIns="0" rtlCol="0"/>
            <a:lstStyle/>
            <a:p>
              <a:endParaRPr/>
            </a:p>
          </p:txBody>
        </p:sp>
      </p:grpSp>
      <p:sp>
        <p:nvSpPr>
          <p:cNvPr id="35" name="object 35"/>
          <p:cNvSpPr/>
          <p:nvPr/>
        </p:nvSpPr>
        <p:spPr>
          <a:xfrm>
            <a:off x="0" y="4561434"/>
            <a:ext cx="12084050" cy="12065"/>
          </a:xfrm>
          <a:custGeom>
            <a:avLst/>
            <a:gdLst/>
            <a:ahLst/>
            <a:cxnLst/>
            <a:rect l="l" t="t" r="r" b="b"/>
            <a:pathLst>
              <a:path w="12084050" h="12064">
                <a:moveTo>
                  <a:pt x="12083796" y="11454"/>
                </a:moveTo>
                <a:lnTo>
                  <a:pt x="0" y="0"/>
                </a:lnTo>
              </a:path>
            </a:pathLst>
          </a:custGeom>
          <a:ln w="6096">
            <a:solidFill>
              <a:srgbClr val="000000"/>
            </a:solidFill>
          </a:ln>
        </p:spPr>
        <p:txBody>
          <a:bodyPr wrap="square" lIns="0" tIns="0" rIns="0" bIns="0" rtlCol="0"/>
          <a:lstStyle/>
          <a:p>
            <a:endParaRPr/>
          </a:p>
        </p:txBody>
      </p:sp>
      <p:sp>
        <p:nvSpPr>
          <p:cNvPr id="36" name="object 36"/>
          <p:cNvSpPr/>
          <p:nvPr/>
        </p:nvSpPr>
        <p:spPr>
          <a:xfrm>
            <a:off x="0" y="2014727"/>
            <a:ext cx="12192000" cy="45720"/>
          </a:xfrm>
          <a:custGeom>
            <a:avLst/>
            <a:gdLst/>
            <a:ahLst/>
            <a:cxnLst/>
            <a:rect l="l" t="t" r="r" b="b"/>
            <a:pathLst>
              <a:path w="12192000" h="45719">
                <a:moveTo>
                  <a:pt x="0" y="0"/>
                </a:moveTo>
                <a:lnTo>
                  <a:pt x="12192000" y="45701"/>
                </a:lnTo>
              </a:path>
            </a:pathLst>
          </a:custGeom>
          <a:ln w="6096">
            <a:solidFill>
              <a:srgbClr val="000000"/>
            </a:solidFill>
          </a:ln>
        </p:spPr>
        <p:txBody>
          <a:bodyPr wrap="square" lIns="0" tIns="0" rIns="0" bIns="0" rtlCol="0"/>
          <a:lstStyle/>
          <a:p>
            <a:endParaRPr/>
          </a:p>
        </p:txBody>
      </p:sp>
      <p:sp>
        <p:nvSpPr>
          <p:cNvPr id="37" name="object 37"/>
          <p:cNvSpPr txBox="1"/>
          <p:nvPr/>
        </p:nvSpPr>
        <p:spPr>
          <a:xfrm>
            <a:off x="460349" y="1208277"/>
            <a:ext cx="114935" cy="1017905"/>
          </a:xfrm>
          <a:prstGeom prst="rect">
            <a:avLst/>
          </a:prstGeom>
        </p:spPr>
        <p:txBody>
          <a:bodyPr vert="horz" wrap="square" lIns="0" tIns="40005" rIns="0" bIns="0" rtlCol="0">
            <a:spAutoFit/>
          </a:bodyPr>
          <a:lstStyle/>
          <a:p>
            <a:pPr marL="24765">
              <a:lnSpc>
                <a:spcPct val="100000"/>
              </a:lnSpc>
              <a:spcBef>
                <a:spcPts val="315"/>
              </a:spcBef>
            </a:pPr>
            <a:r>
              <a:rPr sz="1200" dirty="0">
                <a:latin typeface="Calibri"/>
                <a:cs typeface="Calibri"/>
              </a:rPr>
              <a:t>1</a:t>
            </a:r>
            <a:endParaRPr sz="1200">
              <a:latin typeface="Calibri"/>
              <a:cs typeface="Calibri"/>
            </a:endParaRPr>
          </a:p>
          <a:p>
            <a:pPr marL="24765">
              <a:lnSpc>
                <a:spcPts val="1420"/>
              </a:lnSpc>
              <a:spcBef>
                <a:spcPts val="210"/>
              </a:spcBef>
            </a:pPr>
            <a:r>
              <a:rPr sz="1200" dirty="0">
                <a:latin typeface="Calibri"/>
                <a:cs typeface="Calibri"/>
              </a:rPr>
              <a:t>2</a:t>
            </a:r>
            <a:endParaRPr sz="1200">
              <a:latin typeface="Calibri"/>
              <a:cs typeface="Calibri"/>
            </a:endParaRPr>
          </a:p>
          <a:p>
            <a:pPr marL="18415">
              <a:lnSpc>
                <a:spcPts val="1405"/>
              </a:lnSpc>
            </a:pPr>
            <a:r>
              <a:rPr sz="1200" dirty="0">
                <a:latin typeface="Calibri"/>
                <a:cs typeface="Calibri"/>
              </a:rPr>
              <a:t>3</a:t>
            </a:r>
            <a:endParaRPr sz="1200">
              <a:latin typeface="Calibri"/>
              <a:cs typeface="Calibri"/>
            </a:endParaRPr>
          </a:p>
          <a:p>
            <a:pPr marL="12700">
              <a:lnSpc>
                <a:spcPts val="1425"/>
              </a:lnSpc>
            </a:pPr>
            <a:r>
              <a:rPr sz="1200" dirty="0">
                <a:latin typeface="Calibri"/>
                <a:cs typeface="Calibri"/>
              </a:rPr>
              <a:t>4</a:t>
            </a:r>
            <a:endParaRPr sz="1200">
              <a:latin typeface="Calibri"/>
              <a:cs typeface="Calibri"/>
            </a:endParaRPr>
          </a:p>
          <a:p>
            <a:pPr marL="24765">
              <a:lnSpc>
                <a:spcPct val="100000"/>
              </a:lnSpc>
              <a:spcBef>
                <a:spcPts val="259"/>
              </a:spcBef>
            </a:pPr>
            <a:r>
              <a:rPr sz="1200" dirty="0">
                <a:latin typeface="Calibri"/>
                <a:cs typeface="Calibri"/>
              </a:rPr>
              <a:t>5</a:t>
            </a:r>
            <a:endParaRPr sz="1200">
              <a:latin typeface="Calibri"/>
              <a:cs typeface="Calibri"/>
            </a:endParaRPr>
          </a:p>
        </p:txBody>
      </p:sp>
      <p:sp>
        <p:nvSpPr>
          <p:cNvPr id="38" name="object 38"/>
          <p:cNvSpPr/>
          <p:nvPr/>
        </p:nvSpPr>
        <p:spPr>
          <a:xfrm>
            <a:off x="0" y="4379976"/>
            <a:ext cx="12192000" cy="0"/>
          </a:xfrm>
          <a:custGeom>
            <a:avLst/>
            <a:gdLst/>
            <a:ahLst/>
            <a:cxnLst/>
            <a:rect l="l" t="t" r="r" b="b"/>
            <a:pathLst>
              <a:path w="12192000">
                <a:moveTo>
                  <a:pt x="0" y="0"/>
                </a:moveTo>
                <a:lnTo>
                  <a:pt x="12192000" y="0"/>
                </a:lnTo>
              </a:path>
            </a:pathLst>
          </a:custGeom>
          <a:ln w="6096">
            <a:solidFill>
              <a:srgbClr val="000000"/>
            </a:solidFill>
          </a:ln>
        </p:spPr>
        <p:txBody>
          <a:bodyPr wrap="square" lIns="0" tIns="0" rIns="0" bIns="0" rtlCol="0"/>
          <a:lstStyle/>
          <a:p>
            <a:endParaRPr/>
          </a:p>
        </p:txBody>
      </p:sp>
      <p:sp>
        <p:nvSpPr>
          <p:cNvPr id="39" name="object 39"/>
          <p:cNvSpPr/>
          <p:nvPr/>
        </p:nvSpPr>
        <p:spPr>
          <a:xfrm>
            <a:off x="0" y="1636886"/>
            <a:ext cx="12192000" cy="12700"/>
          </a:xfrm>
          <a:custGeom>
            <a:avLst/>
            <a:gdLst/>
            <a:ahLst/>
            <a:cxnLst/>
            <a:rect l="l" t="t" r="r" b="b"/>
            <a:pathLst>
              <a:path w="12192000" h="12700">
                <a:moveTo>
                  <a:pt x="0" y="12513"/>
                </a:moveTo>
                <a:lnTo>
                  <a:pt x="12191999" y="0"/>
                </a:lnTo>
              </a:path>
            </a:pathLst>
          </a:custGeom>
          <a:ln w="6096">
            <a:solidFill>
              <a:srgbClr val="000000"/>
            </a:solidFill>
          </a:ln>
        </p:spPr>
        <p:txBody>
          <a:bodyPr wrap="square" lIns="0" tIns="0" rIns="0" bIns="0" rtlCol="0"/>
          <a:lstStyle/>
          <a:p>
            <a:endParaRPr/>
          </a:p>
        </p:txBody>
      </p:sp>
      <p:sp>
        <p:nvSpPr>
          <p:cNvPr id="40" name="object 40"/>
          <p:cNvSpPr/>
          <p:nvPr/>
        </p:nvSpPr>
        <p:spPr>
          <a:xfrm>
            <a:off x="0" y="4755179"/>
            <a:ext cx="12192000" cy="11430"/>
          </a:xfrm>
          <a:custGeom>
            <a:avLst/>
            <a:gdLst/>
            <a:ahLst/>
            <a:cxnLst/>
            <a:rect l="l" t="t" r="r" b="b"/>
            <a:pathLst>
              <a:path w="12192000" h="11429">
                <a:moveTo>
                  <a:pt x="0" y="0"/>
                </a:moveTo>
                <a:lnTo>
                  <a:pt x="12191999" y="11350"/>
                </a:lnTo>
              </a:path>
            </a:pathLst>
          </a:custGeom>
          <a:ln w="6096">
            <a:solidFill>
              <a:srgbClr val="000000"/>
            </a:solidFill>
          </a:ln>
        </p:spPr>
        <p:txBody>
          <a:bodyPr wrap="square" lIns="0" tIns="0" rIns="0" bIns="0" rtlCol="0"/>
          <a:lstStyle/>
          <a:p>
            <a:endParaRPr/>
          </a:p>
        </p:txBody>
      </p:sp>
      <p:sp>
        <p:nvSpPr>
          <p:cNvPr id="41" name="object 41"/>
          <p:cNvSpPr/>
          <p:nvPr/>
        </p:nvSpPr>
        <p:spPr>
          <a:xfrm>
            <a:off x="0" y="4945379"/>
            <a:ext cx="12192000" cy="0"/>
          </a:xfrm>
          <a:custGeom>
            <a:avLst/>
            <a:gdLst/>
            <a:ahLst/>
            <a:cxnLst/>
            <a:rect l="l" t="t" r="r" b="b"/>
            <a:pathLst>
              <a:path w="12192000">
                <a:moveTo>
                  <a:pt x="0" y="0"/>
                </a:moveTo>
                <a:lnTo>
                  <a:pt x="12192000" y="0"/>
                </a:lnTo>
              </a:path>
            </a:pathLst>
          </a:custGeom>
          <a:ln w="6096">
            <a:solidFill>
              <a:srgbClr val="000000"/>
            </a:solidFill>
          </a:ln>
        </p:spPr>
        <p:txBody>
          <a:bodyPr wrap="square" lIns="0" tIns="0" rIns="0" bIns="0" rtlCol="0"/>
          <a:lstStyle/>
          <a:p>
            <a:endParaRPr/>
          </a:p>
        </p:txBody>
      </p:sp>
      <p:sp>
        <p:nvSpPr>
          <p:cNvPr id="42" name="object 42"/>
          <p:cNvSpPr txBox="1"/>
          <p:nvPr/>
        </p:nvSpPr>
        <p:spPr>
          <a:xfrm>
            <a:off x="4185030" y="5180203"/>
            <a:ext cx="4300855" cy="1021080"/>
          </a:xfrm>
          <a:prstGeom prst="rect">
            <a:avLst/>
          </a:prstGeom>
        </p:spPr>
        <p:txBody>
          <a:bodyPr vert="horz" wrap="square" lIns="0" tIns="12700" rIns="0" bIns="0" rtlCol="0">
            <a:spAutoFit/>
          </a:bodyPr>
          <a:lstStyle/>
          <a:p>
            <a:pPr marL="976630">
              <a:lnSpc>
                <a:spcPct val="100000"/>
              </a:lnSpc>
              <a:spcBef>
                <a:spcPts val="100"/>
              </a:spcBef>
            </a:pPr>
            <a:r>
              <a:rPr sz="2400" spc="-5" dirty="0">
                <a:latin typeface="Calibri"/>
                <a:cs typeface="Calibri"/>
              </a:rPr>
              <a:t>Example,</a:t>
            </a:r>
            <a:r>
              <a:rPr sz="2400" spc="-50" dirty="0">
                <a:latin typeface="Calibri"/>
                <a:cs typeface="Calibri"/>
              </a:rPr>
              <a:t> </a:t>
            </a:r>
            <a:r>
              <a:rPr sz="2400" dirty="0">
                <a:latin typeface="Calibri"/>
                <a:cs typeface="Calibri"/>
              </a:rPr>
              <a:t>5^4</a:t>
            </a:r>
            <a:endParaRPr sz="2400">
              <a:latin typeface="Calibri"/>
              <a:cs typeface="Calibri"/>
            </a:endParaRPr>
          </a:p>
          <a:p>
            <a:pPr marL="12700">
              <a:lnSpc>
                <a:spcPct val="100000"/>
              </a:lnSpc>
              <a:spcBef>
                <a:spcPts val="155"/>
              </a:spcBef>
            </a:pPr>
            <a:r>
              <a:rPr sz="4000" spc="-5" dirty="0">
                <a:latin typeface="Calibri"/>
                <a:cs typeface="Calibri"/>
              </a:rPr>
              <a:t>500</a:t>
            </a:r>
            <a:r>
              <a:rPr sz="4000" spc="-20" dirty="0">
                <a:latin typeface="Calibri"/>
                <a:cs typeface="Calibri"/>
              </a:rPr>
              <a:t> </a:t>
            </a:r>
            <a:r>
              <a:rPr sz="4000" spc="-5" dirty="0">
                <a:latin typeface="Calibri"/>
                <a:cs typeface="Calibri"/>
              </a:rPr>
              <a:t>+</a:t>
            </a:r>
            <a:r>
              <a:rPr sz="4000" spc="-15" dirty="0">
                <a:latin typeface="Calibri"/>
                <a:cs typeface="Calibri"/>
              </a:rPr>
              <a:t> </a:t>
            </a:r>
            <a:r>
              <a:rPr sz="4000" spc="-5" dirty="0">
                <a:latin typeface="Calibri"/>
                <a:cs typeface="Calibri"/>
              </a:rPr>
              <a:t>100</a:t>
            </a:r>
            <a:r>
              <a:rPr sz="4000" spc="-15" dirty="0">
                <a:latin typeface="Calibri"/>
                <a:cs typeface="Calibri"/>
              </a:rPr>
              <a:t> </a:t>
            </a:r>
            <a:r>
              <a:rPr sz="4000" spc="-5" dirty="0">
                <a:latin typeface="Calibri"/>
                <a:cs typeface="Calibri"/>
              </a:rPr>
              <a:t>+</a:t>
            </a:r>
            <a:r>
              <a:rPr sz="4000" spc="-15" dirty="0">
                <a:latin typeface="Calibri"/>
                <a:cs typeface="Calibri"/>
              </a:rPr>
              <a:t> </a:t>
            </a:r>
            <a:r>
              <a:rPr sz="4000" spc="-5" dirty="0">
                <a:latin typeface="Calibri"/>
                <a:cs typeface="Calibri"/>
              </a:rPr>
              <a:t>25</a:t>
            </a:r>
            <a:r>
              <a:rPr sz="4000" spc="-10" dirty="0">
                <a:latin typeface="Calibri"/>
                <a:cs typeface="Calibri"/>
              </a:rPr>
              <a:t> </a:t>
            </a:r>
            <a:r>
              <a:rPr sz="4000" spc="-5" dirty="0">
                <a:latin typeface="Calibri"/>
                <a:cs typeface="Calibri"/>
              </a:rPr>
              <a:t>=</a:t>
            </a:r>
            <a:r>
              <a:rPr sz="4000" spc="-15" dirty="0">
                <a:latin typeface="Calibri"/>
                <a:cs typeface="Calibri"/>
              </a:rPr>
              <a:t> </a:t>
            </a:r>
            <a:r>
              <a:rPr sz="4000" spc="-5" dirty="0">
                <a:latin typeface="Calibri"/>
                <a:cs typeface="Calibri"/>
              </a:rPr>
              <a:t>625</a:t>
            </a:r>
            <a:endParaRPr sz="4000">
              <a:latin typeface="Calibri"/>
              <a:cs typeface="Calibri"/>
            </a:endParaRPr>
          </a:p>
        </p:txBody>
      </p:sp>
      <p:pic>
        <p:nvPicPr>
          <p:cNvPr id="43" name="object 43"/>
          <p:cNvPicPr/>
          <p:nvPr/>
        </p:nvPicPr>
        <p:blipFill>
          <a:blip r:embed="rId5" cstate="print"/>
          <a:stretch>
            <a:fillRect/>
          </a:stretch>
        </p:blipFill>
        <p:spPr>
          <a:xfrm>
            <a:off x="0" y="2584704"/>
            <a:ext cx="2052827" cy="1033272"/>
          </a:xfrm>
          <a:prstGeom prst="rect">
            <a:avLst/>
          </a:prstGeom>
        </p:spPr>
      </p:pic>
      <p:sp>
        <p:nvSpPr>
          <p:cNvPr id="44" name="object 44"/>
          <p:cNvSpPr txBox="1"/>
          <p:nvPr/>
        </p:nvSpPr>
        <p:spPr>
          <a:xfrm>
            <a:off x="472541" y="2598546"/>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a:t>
            </a:r>
            <a:endParaRPr sz="1200">
              <a:latin typeface="Calibri"/>
              <a:cs typeface="Calibri"/>
            </a:endParaRPr>
          </a:p>
        </p:txBody>
      </p:sp>
      <p:sp>
        <p:nvSpPr>
          <p:cNvPr id="45" name="object 45"/>
          <p:cNvSpPr txBox="1"/>
          <p:nvPr/>
        </p:nvSpPr>
        <p:spPr>
          <a:xfrm>
            <a:off x="472541" y="2808478"/>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2</a:t>
            </a:r>
            <a:endParaRPr sz="1200">
              <a:latin typeface="Calibri"/>
              <a:cs typeface="Calibri"/>
            </a:endParaRPr>
          </a:p>
        </p:txBody>
      </p:sp>
      <p:sp>
        <p:nvSpPr>
          <p:cNvPr id="46" name="object 46"/>
          <p:cNvSpPr txBox="1"/>
          <p:nvPr/>
        </p:nvSpPr>
        <p:spPr>
          <a:xfrm>
            <a:off x="466445" y="2986227"/>
            <a:ext cx="102870" cy="208915"/>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3</a:t>
            </a:r>
            <a:endParaRPr sz="1200">
              <a:latin typeface="Calibri"/>
              <a:cs typeface="Calibri"/>
            </a:endParaRPr>
          </a:p>
        </p:txBody>
      </p:sp>
      <p:sp>
        <p:nvSpPr>
          <p:cNvPr id="47" name="object 47"/>
          <p:cNvSpPr txBox="1"/>
          <p:nvPr/>
        </p:nvSpPr>
        <p:spPr>
          <a:xfrm>
            <a:off x="460349" y="3165094"/>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4</a:t>
            </a:r>
            <a:endParaRPr sz="1200">
              <a:latin typeface="Calibri"/>
              <a:cs typeface="Calibri"/>
            </a:endParaRPr>
          </a:p>
        </p:txBody>
      </p:sp>
      <p:sp>
        <p:nvSpPr>
          <p:cNvPr id="48" name="object 48"/>
          <p:cNvSpPr txBox="1"/>
          <p:nvPr/>
        </p:nvSpPr>
        <p:spPr>
          <a:xfrm>
            <a:off x="472541" y="3380613"/>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5</a:t>
            </a:r>
            <a:endParaRPr sz="1200">
              <a:latin typeface="Calibri"/>
              <a:cs typeface="Calibri"/>
            </a:endParaRPr>
          </a:p>
        </p:txBody>
      </p:sp>
      <p:sp>
        <p:nvSpPr>
          <p:cNvPr id="49" name="object 49"/>
          <p:cNvSpPr txBox="1"/>
          <p:nvPr/>
        </p:nvSpPr>
        <p:spPr>
          <a:xfrm>
            <a:off x="1475613" y="260464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6</a:t>
            </a:r>
            <a:endParaRPr sz="1200">
              <a:latin typeface="Calibri"/>
              <a:cs typeface="Calibri"/>
            </a:endParaRPr>
          </a:p>
        </p:txBody>
      </p:sp>
      <p:sp>
        <p:nvSpPr>
          <p:cNvPr id="50" name="object 50"/>
          <p:cNvSpPr txBox="1"/>
          <p:nvPr/>
        </p:nvSpPr>
        <p:spPr>
          <a:xfrm>
            <a:off x="1474977" y="2794761"/>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7</a:t>
            </a:r>
            <a:endParaRPr sz="1200">
              <a:latin typeface="Calibri"/>
              <a:cs typeface="Calibri"/>
            </a:endParaRPr>
          </a:p>
        </p:txBody>
      </p:sp>
      <p:sp>
        <p:nvSpPr>
          <p:cNvPr id="51" name="object 51"/>
          <p:cNvSpPr txBox="1"/>
          <p:nvPr/>
        </p:nvSpPr>
        <p:spPr>
          <a:xfrm>
            <a:off x="1486916" y="2985642"/>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8</a:t>
            </a:r>
            <a:endParaRPr sz="1200">
              <a:latin typeface="Calibri"/>
              <a:cs typeface="Calibri"/>
            </a:endParaRPr>
          </a:p>
        </p:txBody>
      </p:sp>
      <p:sp>
        <p:nvSpPr>
          <p:cNvPr id="52" name="object 52"/>
          <p:cNvSpPr txBox="1"/>
          <p:nvPr/>
        </p:nvSpPr>
        <p:spPr>
          <a:xfrm>
            <a:off x="1481074" y="3176778"/>
            <a:ext cx="102870"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9</a:t>
            </a:r>
            <a:endParaRPr sz="1200">
              <a:latin typeface="Calibri"/>
              <a:cs typeface="Calibri"/>
            </a:endParaRPr>
          </a:p>
        </p:txBody>
      </p:sp>
      <p:sp>
        <p:nvSpPr>
          <p:cNvPr id="53" name="object 53"/>
          <p:cNvSpPr txBox="1"/>
          <p:nvPr/>
        </p:nvSpPr>
        <p:spPr>
          <a:xfrm>
            <a:off x="1420749" y="3390138"/>
            <a:ext cx="180975" cy="208279"/>
          </a:xfrm>
          <a:prstGeom prst="rect">
            <a:avLst/>
          </a:prstGeom>
        </p:spPr>
        <p:txBody>
          <a:bodyPr vert="horz" wrap="square" lIns="0" tIns="12700" rIns="0" bIns="0" rtlCol="0">
            <a:spAutoFit/>
          </a:bodyPr>
          <a:lstStyle/>
          <a:p>
            <a:pPr marL="12700">
              <a:lnSpc>
                <a:spcPct val="100000"/>
              </a:lnSpc>
              <a:spcBef>
                <a:spcPts val="100"/>
              </a:spcBef>
            </a:pPr>
            <a:r>
              <a:rPr sz="1200" dirty="0">
                <a:latin typeface="Calibri"/>
                <a:cs typeface="Calibri"/>
              </a:rPr>
              <a:t>10</a:t>
            </a:r>
            <a:endParaRPr sz="1200">
              <a:latin typeface="Calibri"/>
              <a:cs typeface="Calibri"/>
            </a:endParaRPr>
          </a:p>
        </p:txBody>
      </p:sp>
      <p:grpSp>
        <p:nvGrpSpPr>
          <p:cNvPr id="54" name="object 54"/>
          <p:cNvGrpSpPr/>
          <p:nvPr/>
        </p:nvGrpSpPr>
        <p:grpSpPr>
          <a:xfrm>
            <a:off x="0" y="2808732"/>
            <a:ext cx="12192000" cy="1104900"/>
            <a:chOff x="0" y="2808732"/>
            <a:chExt cx="12192000" cy="1104900"/>
          </a:xfrm>
        </p:grpSpPr>
        <p:sp>
          <p:nvSpPr>
            <p:cNvPr id="55" name="object 55"/>
            <p:cNvSpPr/>
            <p:nvPr/>
          </p:nvSpPr>
          <p:spPr>
            <a:xfrm>
              <a:off x="0" y="2811780"/>
              <a:ext cx="12192000" cy="382905"/>
            </a:xfrm>
            <a:custGeom>
              <a:avLst/>
              <a:gdLst/>
              <a:ahLst/>
              <a:cxnLst/>
              <a:rect l="l" t="t" r="r" b="b"/>
              <a:pathLst>
                <a:path w="12192000" h="382905">
                  <a:moveTo>
                    <a:pt x="0" y="0"/>
                  </a:moveTo>
                  <a:lnTo>
                    <a:pt x="12192000" y="0"/>
                  </a:lnTo>
                </a:path>
                <a:path w="12192000" h="382905">
                  <a:moveTo>
                    <a:pt x="0" y="179832"/>
                  </a:moveTo>
                  <a:lnTo>
                    <a:pt x="12192000" y="179832"/>
                  </a:lnTo>
                </a:path>
                <a:path w="12192000" h="382905">
                  <a:moveTo>
                    <a:pt x="0" y="382524"/>
                  </a:moveTo>
                  <a:lnTo>
                    <a:pt x="12192000" y="382524"/>
                  </a:lnTo>
                </a:path>
              </a:pathLst>
            </a:custGeom>
            <a:ln w="6096">
              <a:solidFill>
                <a:srgbClr val="000000"/>
              </a:solidFill>
            </a:ln>
          </p:spPr>
          <p:txBody>
            <a:bodyPr wrap="square" lIns="0" tIns="0" rIns="0" bIns="0" rtlCol="0"/>
            <a:lstStyle/>
            <a:p>
              <a:endParaRPr/>
            </a:p>
          </p:txBody>
        </p:sp>
        <p:sp>
          <p:nvSpPr>
            <p:cNvPr id="56" name="object 56"/>
            <p:cNvSpPr/>
            <p:nvPr/>
          </p:nvSpPr>
          <p:spPr>
            <a:xfrm>
              <a:off x="0" y="3383280"/>
              <a:ext cx="12084050" cy="6350"/>
            </a:xfrm>
            <a:custGeom>
              <a:avLst/>
              <a:gdLst/>
              <a:ahLst/>
              <a:cxnLst/>
              <a:rect l="l" t="t" r="r" b="b"/>
              <a:pathLst>
                <a:path w="12084050" h="6350">
                  <a:moveTo>
                    <a:pt x="12083796" y="0"/>
                  </a:moveTo>
                  <a:lnTo>
                    <a:pt x="0" y="0"/>
                  </a:lnTo>
                  <a:lnTo>
                    <a:pt x="0" y="6096"/>
                  </a:lnTo>
                  <a:lnTo>
                    <a:pt x="12083796" y="6096"/>
                  </a:lnTo>
                  <a:lnTo>
                    <a:pt x="12083796" y="0"/>
                  </a:lnTo>
                  <a:close/>
                </a:path>
              </a:pathLst>
            </a:custGeom>
            <a:solidFill>
              <a:srgbClr val="000000"/>
            </a:solidFill>
          </p:spPr>
          <p:txBody>
            <a:bodyPr wrap="square" lIns="0" tIns="0" rIns="0" bIns="0" rtlCol="0"/>
            <a:lstStyle/>
            <a:p>
              <a:endParaRPr/>
            </a:p>
          </p:txBody>
        </p:sp>
        <p:sp>
          <p:nvSpPr>
            <p:cNvPr id="57" name="object 57"/>
            <p:cNvSpPr/>
            <p:nvPr/>
          </p:nvSpPr>
          <p:spPr>
            <a:xfrm>
              <a:off x="1883664" y="3623310"/>
              <a:ext cx="760095" cy="290195"/>
            </a:xfrm>
            <a:custGeom>
              <a:avLst/>
              <a:gdLst/>
              <a:ahLst/>
              <a:cxnLst/>
              <a:rect l="l" t="t" r="r" b="b"/>
              <a:pathLst>
                <a:path w="760094" h="290195">
                  <a:moveTo>
                    <a:pt x="73786" y="29846"/>
                  </a:moveTo>
                  <a:lnTo>
                    <a:pt x="69468" y="41784"/>
                  </a:lnTo>
                  <a:lnTo>
                    <a:pt x="755269" y="289940"/>
                  </a:lnTo>
                  <a:lnTo>
                    <a:pt x="759587" y="278002"/>
                  </a:lnTo>
                  <a:lnTo>
                    <a:pt x="73786" y="29846"/>
                  </a:lnTo>
                  <a:close/>
                </a:path>
                <a:path w="760094" h="290195">
                  <a:moveTo>
                    <a:pt x="84581" y="0"/>
                  </a:moveTo>
                  <a:lnTo>
                    <a:pt x="0" y="9906"/>
                  </a:lnTo>
                  <a:lnTo>
                    <a:pt x="58674" y="71627"/>
                  </a:lnTo>
                  <a:lnTo>
                    <a:pt x="69468" y="41784"/>
                  </a:lnTo>
                  <a:lnTo>
                    <a:pt x="57531" y="37464"/>
                  </a:lnTo>
                  <a:lnTo>
                    <a:pt x="61849" y="25526"/>
                  </a:lnTo>
                  <a:lnTo>
                    <a:pt x="75348" y="25526"/>
                  </a:lnTo>
                  <a:lnTo>
                    <a:pt x="84581" y="0"/>
                  </a:lnTo>
                  <a:close/>
                </a:path>
                <a:path w="760094" h="290195">
                  <a:moveTo>
                    <a:pt x="61849" y="25526"/>
                  </a:moveTo>
                  <a:lnTo>
                    <a:pt x="57531" y="37464"/>
                  </a:lnTo>
                  <a:lnTo>
                    <a:pt x="69468" y="41784"/>
                  </a:lnTo>
                  <a:lnTo>
                    <a:pt x="73786" y="29846"/>
                  </a:lnTo>
                  <a:lnTo>
                    <a:pt x="61849" y="25526"/>
                  </a:lnTo>
                  <a:close/>
                </a:path>
                <a:path w="760094" h="290195">
                  <a:moveTo>
                    <a:pt x="75348" y="25526"/>
                  </a:moveTo>
                  <a:lnTo>
                    <a:pt x="61849" y="25526"/>
                  </a:lnTo>
                  <a:lnTo>
                    <a:pt x="73786" y="29846"/>
                  </a:lnTo>
                  <a:lnTo>
                    <a:pt x="75348" y="25526"/>
                  </a:lnTo>
                  <a:close/>
                </a:path>
              </a:pathLst>
            </a:custGeom>
            <a:solidFill>
              <a:srgbClr val="5B9BD4"/>
            </a:solidFill>
          </p:spPr>
          <p:txBody>
            <a:bodyPr wrap="square" lIns="0" tIns="0" rIns="0" bIns="0" rtlCol="0"/>
            <a:lstStyle/>
            <a:p>
              <a:endParaRPr/>
            </a:p>
          </p:txBody>
        </p:sp>
      </p:grpSp>
      <p:sp>
        <p:nvSpPr>
          <p:cNvPr id="58" name="object 58"/>
          <p:cNvSpPr/>
          <p:nvPr/>
        </p:nvSpPr>
        <p:spPr>
          <a:xfrm>
            <a:off x="914400" y="2245741"/>
            <a:ext cx="600710" cy="244475"/>
          </a:xfrm>
          <a:custGeom>
            <a:avLst/>
            <a:gdLst/>
            <a:ahLst/>
            <a:cxnLst/>
            <a:rect l="l" t="t" r="r" b="b"/>
            <a:pathLst>
              <a:path w="600710" h="244475">
                <a:moveTo>
                  <a:pt x="73375" y="29696"/>
                </a:moveTo>
                <a:lnTo>
                  <a:pt x="68829" y="41515"/>
                </a:lnTo>
                <a:lnTo>
                  <a:pt x="595884" y="244348"/>
                </a:lnTo>
                <a:lnTo>
                  <a:pt x="600456" y="232410"/>
                </a:lnTo>
                <a:lnTo>
                  <a:pt x="73375" y="29696"/>
                </a:lnTo>
                <a:close/>
              </a:path>
              <a:path w="600710" h="244475">
                <a:moveTo>
                  <a:pt x="84797" y="0"/>
                </a:moveTo>
                <a:lnTo>
                  <a:pt x="0" y="8255"/>
                </a:lnTo>
                <a:lnTo>
                  <a:pt x="57442" y="71120"/>
                </a:lnTo>
                <a:lnTo>
                  <a:pt x="68829" y="41515"/>
                </a:lnTo>
                <a:lnTo>
                  <a:pt x="56984" y="36957"/>
                </a:lnTo>
                <a:lnTo>
                  <a:pt x="61544" y="25146"/>
                </a:lnTo>
                <a:lnTo>
                  <a:pt x="75125" y="25146"/>
                </a:lnTo>
                <a:lnTo>
                  <a:pt x="84797" y="0"/>
                </a:lnTo>
                <a:close/>
              </a:path>
              <a:path w="600710" h="244475">
                <a:moveTo>
                  <a:pt x="61544" y="25146"/>
                </a:moveTo>
                <a:lnTo>
                  <a:pt x="56984" y="36957"/>
                </a:lnTo>
                <a:lnTo>
                  <a:pt x="68829" y="41515"/>
                </a:lnTo>
                <a:lnTo>
                  <a:pt x="73375" y="29696"/>
                </a:lnTo>
                <a:lnTo>
                  <a:pt x="61544" y="25146"/>
                </a:lnTo>
                <a:close/>
              </a:path>
              <a:path w="600710" h="244475">
                <a:moveTo>
                  <a:pt x="75125" y="25146"/>
                </a:moveTo>
                <a:lnTo>
                  <a:pt x="61544" y="25146"/>
                </a:lnTo>
                <a:lnTo>
                  <a:pt x="73375" y="29696"/>
                </a:lnTo>
                <a:lnTo>
                  <a:pt x="75125" y="25146"/>
                </a:lnTo>
                <a:close/>
              </a:path>
            </a:pathLst>
          </a:custGeom>
          <a:solidFill>
            <a:srgbClr val="5B9BD4"/>
          </a:solidFill>
        </p:spPr>
        <p:txBody>
          <a:bodyPr wrap="square" lIns="0" tIns="0" rIns="0" bIns="0" rtlCol="0"/>
          <a:lstStyle/>
          <a:p>
            <a:endParaRPr/>
          </a:p>
        </p:txBody>
      </p:sp>
      <p:sp>
        <p:nvSpPr>
          <p:cNvPr id="59" name="object 59"/>
          <p:cNvSpPr/>
          <p:nvPr/>
        </p:nvSpPr>
        <p:spPr>
          <a:xfrm>
            <a:off x="3895471" y="5301996"/>
            <a:ext cx="560070" cy="287655"/>
          </a:xfrm>
          <a:custGeom>
            <a:avLst/>
            <a:gdLst/>
            <a:ahLst/>
            <a:cxnLst/>
            <a:rect l="l" t="t" r="r" b="b"/>
            <a:pathLst>
              <a:path w="560070" h="287654">
                <a:moveTo>
                  <a:pt x="489073" y="28706"/>
                </a:moveTo>
                <a:lnTo>
                  <a:pt x="0" y="276097"/>
                </a:lnTo>
                <a:lnTo>
                  <a:pt x="5841" y="287375"/>
                </a:lnTo>
                <a:lnTo>
                  <a:pt x="494822" y="40055"/>
                </a:lnTo>
                <a:lnTo>
                  <a:pt x="489073" y="28706"/>
                </a:lnTo>
                <a:close/>
              </a:path>
              <a:path w="560070" h="287654">
                <a:moveTo>
                  <a:pt x="542852" y="22986"/>
                </a:moveTo>
                <a:lnTo>
                  <a:pt x="500379" y="22986"/>
                </a:lnTo>
                <a:lnTo>
                  <a:pt x="506221" y="34289"/>
                </a:lnTo>
                <a:lnTo>
                  <a:pt x="494822" y="40055"/>
                </a:lnTo>
                <a:lnTo>
                  <a:pt x="509142" y="68325"/>
                </a:lnTo>
                <a:lnTo>
                  <a:pt x="542852" y="22986"/>
                </a:lnTo>
                <a:close/>
              </a:path>
              <a:path w="560070" h="287654">
                <a:moveTo>
                  <a:pt x="500379" y="22986"/>
                </a:moveTo>
                <a:lnTo>
                  <a:pt x="489073" y="28706"/>
                </a:lnTo>
                <a:lnTo>
                  <a:pt x="494822" y="40055"/>
                </a:lnTo>
                <a:lnTo>
                  <a:pt x="506221" y="34289"/>
                </a:lnTo>
                <a:lnTo>
                  <a:pt x="500379" y="22986"/>
                </a:lnTo>
                <a:close/>
              </a:path>
              <a:path w="560070" h="287654">
                <a:moveTo>
                  <a:pt x="559942" y="0"/>
                </a:moveTo>
                <a:lnTo>
                  <a:pt x="474725" y="380"/>
                </a:lnTo>
                <a:lnTo>
                  <a:pt x="489073" y="28706"/>
                </a:lnTo>
                <a:lnTo>
                  <a:pt x="500379" y="22986"/>
                </a:lnTo>
                <a:lnTo>
                  <a:pt x="542852" y="22986"/>
                </a:lnTo>
                <a:lnTo>
                  <a:pt x="559942" y="0"/>
                </a:lnTo>
                <a:close/>
              </a:path>
            </a:pathLst>
          </a:custGeom>
          <a:solidFill>
            <a:srgbClr val="5B9BD4"/>
          </a:solidFill>
        </p:spPr>
        <p:txBody>
          <a:bodyPr wrap="square" lIns="0" tIns="0" rIns="0" bIns="0" rtlCol="0"/>
          <a:lstStyle/>
          <a:p>
            <a:endParaRPr/>
          </a:p>
        </p:txBody>
      </p:sp>
      <p:sp>
        <p:nvSpPr>
          <p:cNvPr id="61" name="TextBox 60">
            <a:extLst>
              <a:ext uri="{FF2B5EF4-FFF2-40B4-BE49-F238E27FC236}">
                <a16:creationId xmlns:a16="http://schemas.microsoft.com/office/drawing/2014/main" xmlns="" id="{8BD770EC-EE7F-58F3-1E68-1ACFC9A8DC89}"/>
              </a:ext>
            </a:extLst>
          </p:cNvPr>
          <p:cNvSpPr txBox="1"/>
          <p:nvPr/>
        </p:nvSpPr>
        <p:spPr>
          <a:xfrm>
            <a:off x="4343400" y="6323704"/>
            <a:ext cx="6100762"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4C103CA0-5EC3-E338-54A2-2DD394561B2B}"/>
              </a:ext>
            </a:extLst>
          </p:cNvPr>
          <p:cNvSpPr>
            <a:spLocks noGrp="1"/>
          </p:cNvSpPr>
          <p:nvPr>
            <p:ph type="body" idx="1"/>
          </p:nvPr>
        </p:nvSpPr>
        <p:spPr>
          <a:xfrm>
            <a:off x="609600" y="1497886"/>
            <a:ext cx="10972800" cy="5170646"/>
          </a:xfrm>
        </p:spPr>
        <p:txBody>
          <a:bodyPr/>
          <a:lstStyle/>
          <a:p>
            <a:pPr marL="0" marR="0"/>
            <a:r>
              <a:rPr lang="en-US" sz="2400" dirty="0">
                <a:effectLst/>
                <a:latin typeface="Times New Roman" panose="02020603050405020304" pitchFamily="18" charset="0"/>
                <a:ea typeface="Times New Roman" panose="02020603050405020304" pitchFamily="18" charset="0"/>
              </a:rPr>
              <a:t>Traditional approaches to teaching arithmetic often rely on abstract symbols and algorithms, which can be challenging for students to grasp without a deeper understanding of underlying principles. Many students memorize rules without fully comprehending the reasons behind them, leading to gaps in their mathematical knowledge. The introduction of a visual and tactile representation using circles, dots, and lines in arithmetic education seeks to address this issue by providing concrete examples that students can interact with and manipulate.</a:t>
            </a:r>
          </a:p>
          <a:p>
            <a:pPr marL="0" marR="0"/>
            <a:endParaRPr lang="en-US" sz="2400" dirty="0">
              <a:effectLst/>
              <a:latin typeface="Times New Roman" panose="02020603050405020304" pitchFamily="18" charset="0"/>
              <a:ea typeface="Times New Roman" panose="02020603050405020304" pitchFamily="18" charset="0"/>
            </a:endParaRPr>
          </a:p>
          <a:p>
            <a:pPr marL="0" marR="0"/>
            <a:r>
              <a:rPr lang="en-US" sz="2400" dirty="0">
                <a:effectLst/>
                <a:latin typeface="Times New Roman" panose="02020603050405020304" pitchFamily="18" charset="0"/>
                <a:ea typeface="Times New Roman" panose="02020603050405020304" pitchFamily="18" charset="0"/>
              </a:rPr>
              <a:t>The primary goal of our proposed Arithmetic math model is to make arithmetic operations more accessible and understandable for students. By incorporating visual representations such as circles for numbers, dots for quantities, and lines for operations, we aim to create a learning environment that aligns with children’s natural curiosity and ability to learn through sensory experiences.</a:t>
            </a:r>
          </a:p>
          <a:p>
            <a:endParaRPr lang="en-US" sz="2400" dirty="0"/>
          </a:p>
        </p:txBody>
      </p:sp>
      <p:sp>
        <p:nvSpPr>
          <p:cNvPr id="4" name="Title 1">
            <a:extLst>
              <a:ext uri="{FF2B5EF4-FFF2-40B4-BE49-F238E27FC236}">
                <a16:creationId xmlns:a16="http://schemas.microsoft.com/office/drawing/2014/main" xmlns="" id="{70754F23-F6A4-8DD4-088C-24EB16473FB5}"/>
              </a:ext>
            </a:extLst>
          </p:cNvPr>
          <p:cNvSpPr txBox="1">
            <a:spLocks/>
          </p:cNvSpPr>
          <p:nvPr/>
        </p:nvSpPr>
        <p:spPr>
          <a:xfrm>
            <a:off x="4686300" y="609600"/>
            <a:ext cx="2819400" cy="553998"/>
          </a:xfrm>
          <a:prstGeom prst="rect">
            <a:avLst/>
          </a:prstGeom>
        </p:spPr>
        <p:txBody>
          <a:bodyPr wrap="square" lIns="0" tIns="0" rIns="0" bIns="0">
            <a:spAutoFit/>
          </a:bodyPr>
          <a:lstStyle>
            <a:lvl1pPr>
              <a:defRPr sz="6000" b="0" i="0">
                <a:solidFill>
                  <a:schemeClr val="tx1"/>
                </a:solidFill>
                <a:latin typeface="Calibri Light"/>
                <a:ea typeface="+mj-ea"/>
                <a:cs typeface="Calibri Light"/>
              </a:defRPr>
            </a:lvl1pPr>
          </a:lstStyle>
          <a:p>
            <a:r>
              <a:rPr lang="en-US" sz="3600" b="1" kern="0" dirty="0">
                <a:latin typeface="Aptos" panose="020B0004020202020204" pitchFamily="34" charset="0"/>
                <a:ea typeface="Aptos" panose="020B0004020202020204" pitchFamily="34" charset="0"/>
                <a:cs typeface="Cordia New" panose="020B0304020202020204" pitchFamily="34" charset="-34"/>
              </a:rPr>
              <a:t>Introduction</a:t>
            </a:r>
            <a:endParaRPr lang="en-US" sz="3600" kern="0" dirty="0"/>
          </a:p>
        </p:txBody>
      </p:sp>
      <p:sp>
        <p:nvSpPr>
          <p:cNvPr id="5" name="TextBox 4">
            <a:extLst>
              <a:ext uri="{FF2B5EF4-FFF2-40B4-BE49-F238E27FC236}">
                <a16:creationId xmlns:a16="http://schemas.microsoft.com/office/drawing/2014/main" xmlns="" id="{CB58F9CD-3D85-23B7-472E-7A9818D6E5F5}"/>
              </a:ext>
            </a:extLst>
          </p:cNvPr>
          <p:cNvSpPr txBox="1"/>
          <p:nvPr/>
        </p:nvSpPr>
        <p:spPr>
          <a:xfrm>
            <a:off x="4305300" y="6400800"/>
            <a:ext cx="3581400" cy="369332"/>
          </a:xfrm>
          <a:prstGeom prst="rect">
            <a:avLst/>
          </a:prstGeom>
          <a:noFill/>
        </p:spPr>
        <p:txBody>
          <a:bodyPr wrap="square">
            <a:spAutoFit/>
          </a:bodyPr>
          <a:lstStyle/>
          <a:p>
            <a:r>
              <a:rPr lang="en-US" dirty="0"/>
              <a:t>© 2024 Joseph Wingfield Heffernan</a:t>
            </a:r>
          </a:p>
        </p:txBody>
      </p:sp>
    </p:spTree>
    <p:extLst>
      <p:ext uri="{BB962C8B-B14F-4D97-AF65-F5344CB8AC3E}">
        <p14:creationId xmlns:p14="http://schemas.microsoft.com/office/powerpoint/2010/main" val="7257569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A009475-4E27-6265-3BF9-ECF552A613AB}"/>
              </a:ext>
            </a:extLst>
          </p:cNvPr>
          <p:cNvSpPr>
            <a:spLocks noGrp="1"/>
          </p:cNvSpPr>
          <p:nvPr>
            <p:ph type="title"/>
          </p:nvPr>
        </p:nvSpPr>
        <p:spPr>
          <a:xfrm>
            <a:off x="3169285" y="152400"/>
            <a:ext cx="5853430" cy="923330"/>
          </a:xfrm>
        </p:spPr>
        <p:txBody>
          <a:bodyPr/>
          <a:lstStyle/>
          <a:p>
            <a:r>
              <a:rPr lang="en-US" sz="6000" b="1" dirty="0">
                <a:effectLst/>
                <a:latin typeface="Times New Roman" panose="02020603050405020304" pitchFamily="18" charset="0"/>
                <a:ea typeface="Times New Roman" panose="02020603050405020304" pitchFamily="18" charset="0"/>
              </a:rPr>
              <a:t>Future Directions</a:t>
            </a:r>
            <a:endParaRPr lang="en-US" dirty="0"/>
          </a:p>
        </p:txBody>
      </p:sp>
      <p:sp>
        <p:nvSpPr>
          <p:cNvPr id="3" name="Text Placeholder 2">
            <a:extLst>
              <a:ext uri="{FF2B5EF4-FFF2-40B4-BE49-F238E27FC236}">
                <a16:creationId xmlns:a16="http://schemas.microsoft.com/office/drawing/2014/main" xmlns="" id="{CA942759-81A1-E013-3F81-F21F3FC72D34}"/>
              </a:ext>
            </a:extLst>
          </p:cNvPr>
          <p:cNvSpPr>
            <a:spLocks noGrp="1"/>
          </p:cNvSpPr>
          <p:nvPr>
            <p:ph type="body" idx="1"/>
          </p:nvPr>
        </p:nvSpPr>
        <p:spPr>
          <a:xfrm>
            <a:off x="609600" y="1577340"/>
            <a:ext cx="10972800" cy="4062651"/>
          </a:xfrm>
        </p:spPr>
        <p:txBody>
          <a:bodyPr/>
          <a:lstStyle/>
          <a:p>
            <a:pPr marL="0" marR="0"/>
            <a:endParaRPr lang="en-US" sz="2400" b="1" dirty="0">
              <a:effectLst/>
              <a:latin typeface="Times New Roman" panose="02020603050405020304" pitchFamily="18" charset="0"/>
              <a:ea typeface="Times New Roman" panose="02020603050405020304" pitchFamily="18" charset="0"/>
            </a:endParaRPr>
          </a:p>
          <a:p>
            <a:pPr marL="0" marR="0"/>
            <a:r>
              <a:rPr lang="en-US" sz="2400" dirty="0">
                <a:effectLst/>
                <a:latin typeface="Times New Roman" panose="02020603050405020304" pitchFamily="18" charset="0"/>
                <a:ea typeface="Times New Roman" panose="02020603050405020304" pitchFamily="18" charset="0"/>
              </a:rPr>
              <a:t>As we continue to refine and expand upon this model, several future directions merit consideration. Firstly, adapting the visual representations using circles, dots, and lines to suit different age groups and learning styles will be crucial to maximizing its effectiveness across diverse educational settings. Secondly, integrating this approach into existing math curricula requires careful planning and collaboration with educators to ensure seamless implementation and alignment with learning objectives. Lastly, providing comprehensive training and support for teachers will be essential in equipping them with the necessary skills and resources to effectively utilize the visual model in their classrooms.</a:t>
            </a:r>
          </a:p>
          <a:p>
            <a:endParaRPr lang="en-US" sz="2400" dirty="0"/>
          </a:p>
        </p:txBody>
      </p:sp>
      <p:sp>
        <p:nvSpPr>
          <p:cNvPr id="5" name="TextBox 4">
            <a:extLst>
              <a:ext uri="{FF2B5EF4-FFF2-40B4-BE49-F238E27FC236}">
                <a16:creationId xmlns:a16="http://schemas.microsoft.com/office/drawing/2014/main" xmlns="" id="{98795036-9CBB-387E-2FBE-8615EC5D0020}"/>
              </a:ext>
            </a:extLst>
          </p:cNvPr>
          <p:cNvSpPr txBox="1"/>
          <p:nvPr/>
        </p:nvSpPr>
        <p:spPr>
          <a:xfrm>
            <a:off x="4419600" y="6103501"/>
            <a:ext cx="6096000" cy="369332"/>
          </a:xfrm>
          <a:prstGeom prst="rect">
            <a:avLst/>
          </a:prstGeom>
          <a:noFill/>
        </p:spPr>
        <p:txBody>
          <a:bodyPr wrap="square">
            <a:spAutoFit/>
          </a:bodyPr>
          <a:lstStyle/>
          <a:p>
            <a:r>
              <a:rPr lang="en-US" dirty="0"/>
              <a:t>© 2024 Joseph Wingfield Heffernan</a:t>
            </a:r>
          </a:p>
        </p:txBody>
      </p:sp>
    </p:spTree>
    <p:extLst>
      <p:ext uri="{BB962C8B-B14F-4D97-AF65-F5344CB8AC3E}">
        <p14:creationId xmlns:p14="http://schemas.microsoft.com/office/powerpoint/2010/main" val="2275560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0CF485-6D12-5C2B-6997-3F0550935F10}"/>
              </a:ext>
            </a:extLst>
          </p:cNvPr>
          <p:cNvSpPr>
            <a:spLocks noGrp="1"/>
          </p:cNvSpPr>
          <p:nvPr>
            <p:ph type="title"/>
          </p:nvPr>
        </p:nvSpPr>
        <p:spPr>
          <a:xfrm>
            <a:off x="4274185" y="152400"/>
            <a:ext cx="3643630" cy="923330"/>
          </a:xfrm>
        </p:spPr>
        <p:txBody>
          <a:bodyPr/>
          <a:lstStyle/>
          <a:p>
            <a:r>
              <a:rPr lang="en-US" sz="6000" b="1" dirty="0">
                <a:effectLst/>
                <a:latin typeface="Times New Roman" panose="02020603050405020304" pitchFamily="18" charset="0"/>
                <a:ea typeface="Times New Roman" panose="02020603050405020304" pitchFamily="18" charset="0"/>
              </a:rPr>
              <a:t>Conclusion</a:t>
            </a:r>
            <a:endParaRPr lang="en-US" dirty="0"/>
          </a:p>
        </p:txBody>
      </p:sp>
      <p:sp>
        <p:nvSpPr>
          <p:cNvPr id="3" name="Text Placeholder 2">
            <a:extLst>
              <a:ext uri="{FF2B5EF4-FFF2-40B4-BE49-F238E27FC236}">
                <a16:creationId xmlns:a16="http://schemas.microsoft.com/office/drawing/2014/main" xmlns="" id="{91CD06BA-B084-CE37-7402-6C92E963A42C}"/>
              </a:ext>
            </a:extLst>
          </p:cNvPr>
          <p:cNvSpPr>
            <a:spLocks noGrp="1"/>
          </p:cNvSpPr>
          <p:nvPr>
            <p:ph type="body" idx="1"/>
          </p:nvPr>
        </p:nvSpPr>
        <p:spPr>
          <a:xfrm>
            <a:off x="609600" y="1292622"/>
            <a:ext cx="10972800" cy="5909310"/>
          </a:xfrm>
        </p:spPr>
        <p:txBody>
          <a:bodyPr/>
          <a:lstStyle/>
          <a:p>
            <a:pPr marL="0" marR="0"/>
            <a:r>
              <a:rPr lang="en-US" sz="2400" dirty="0">
                <a:effectLst/>
                <a:latin typeface="Times New Roman" panose="02020603050405020304" pitchFamily="18" charset="0"/>
                <a:ea typeface="Times New Roman" panose="02020603050405020304" pitchFamily="18" charset="0"/>
              </a:rPr>
              <a:t>The introduction of a visual representation using circles, dots, and lines in arithmetic operations holds significant promise for transforming math education into a more engaging and accessible experience for students. By shifting from abstract concepts to hands-on visual learning, we empower students to develop a solid foundation in arithmetic that extends beyond memorization of rules. The benefits of this approach, including improved conceptual understanding, heightened engagement, and enhanced retention, underscore its potential to revolutionize how arithmetic is taught in early childhood education.</a:t>
            </a:r>
          </a:p>
          <a:p>
            <a:pPr marL="0" marR="0"/>
            <a:endParaRPr lang="en-US" sz="2400" dirty="0">
              <a:effectLst/>
              <a:latin typeface="Times New Roman" panose="02020603050405020304" pitchFamily="18" charset="0"/>
              <a:ea typeface="Times New Roman" panose="02020603050405020304" pitchFamily="18" charset="0"/>
            </a:endParaRPr>
          </a:p>
          <a:p>
            <a:pPr marL="0" marR="0"/>
            <a:r>
              <a:rPr lang="en-US" sz="2400" dirty="0">
                <a:effectLst/>
                <a:latin typeface="Times New Roman" panose="02020603050405020304" pitchFamily="18" charset="0"/>
                <a:ea typeface="Times New Roman" panose="02020603050405020304" pitchFamily="18" charset="0"/>
              </a:rPr>
              <a:t>In conclusion, the integration of visual representations using circles, dots, and lines offers a pathway to bridging the gap between theory and practice in arithmetic education. By embracing innovative approaches that leverage sensory experiences and visual learning, we can foster a generation of confident and capable learners equipped with essential mathematical skills for future success.</a:t>
            </a:r>
          </a:p>
          <a:p>
            <a:pPr algn="l">
              <a:buFont typeface="Arial" panose="020B0604020202020204" pitchFamily="34" charset="0"/>
              <a:buChar char="•"/>
            </a:pPr>
            <a:endParaRPr lang="en-US" sz="2400" b="0" i="0" dirty="0">
              <a:solidFill>
                <a:srgbClr val="111111"/>
              </a:solidFill>
              <a:effectLst/>
              <a:highlight>
                <a:srgbClr val="F7F7F7"/>
              </a:highlight>
              <a:latin typeface="-apple-system"/>
            </a:endParaRPr>
          </a:p>
          <a:p>
            <a:endParaRPr lang="en-US" sz="2400" dirty="0"/>
          </a:p>
        </p:txBody>
      </p:sp>
      <p:sp>
        <p:nvSpPr>
          <p:cNvPr id="5" name="TextBox 4">
            <a:extLst>
              <a:ext uri="{FF2B5EF4-FFF2-40B4-BE49-F238E27FC236}">
                <a16:creationId xmlns:a16="http://schemas.microsoft.com/office/drawing/2014/main" xmlns="" id="{31C190A2-14E4-C816-FF74-5C300EDE228F}"/>
              </a:ext>
            </a:extLst>
          </p:cNvPr>
          <p:cNvSpPr txBox="1"/>
          <p:nvPr/>
        </p:nvSpPr>
        <p:spPr>
          <a:xfrm>
            <a:off x="4274185" y="6536293"/>
            <a:ext cx="6096000" cy="369332"/>
          </a:xfrm>
          <a:prstGeom prst="rect">
            <a:avLst/>
          </a:prstGeom>
          <a:noFill/>
        </p:spPr>
        <p:txBody>
          <a:bodyPr wrap="square">
            <a:spAutoFit/>
          </a:bodyPr>
          <a:lstStyle/>
          <a:p>
            <a:r>
              <a:rPr lang="en-US" dirty="0"/>
              <a:t>© 2024 Joseph Wingfield Heffernan</a:t>
            </a:r>
          </a:p>
        </p:txBody>
      </p:sp>
    </p:spTree>
    <p:extLst>
      <p:ext uri="{BB962C8B-B14F-4D97-AF65-F5344CB8AC3E}">
        <p14:creationId xmlns:p14="http://schemas.microsoft.com/office/powerpoint/2010/main" val="4396962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7FA47D-5951-B254-FE07-8CA7F635B2ED}"/>
              </a:ext>
            </a:extLst>
          </p:cNvPr>
          <p:cNvSpPr>
            <a:spLocks noGrp="1"/>
          </p:cNvSpPr>
          <p:nvPr>
            <p:ph type="title"/>
          </p:nvPr>
        </p:nvSpPr>
        <p:spPr>
          <a:xfrm>
            <a:off x="4724400" y="0"/>
            <a:ext cx="2743200" cy="914400"/>
          </a:xfrm>
        </p:spPr>
        <p:txBody>
          <a:bodyPr/>
          <a:lstStyle/>
          <a:p>
            <a:r>
              <a:rPr lang="en-US" dirty="0"/>
              <a:t>Citations</a:t>
            </a:r>
          </a:p>
        </p:txBody>
      </p:sp>
      <p:sp>
        <p:nvSpPr>
          <p:cNvPr id="3" name="Text Placeholder 2">
            <a:extLst>
              <a:ext uri="{FF2B5EF4-FFF2-40B4-BE49-F238E27FC236}">
                <a16:creationId xmlns:a16="http://schemas.microsoft.com/office/drawing/2014/main" xmlns="" id="{384D4933-4AFE-AB42-4A39-06909FCAD954}"/>
              </a:ext>
            </a:extLst>
          </p:cNvPr>
          <p:cNvSpPr>
            <a:spLocks noGrp="1"/>
          </p:cNvSpPr>
          <p:nvPr>
            <p:ph type="body" idx="1"/>
          </p:nvPr>
        </p:nvSpPr>
        <p:spPr>
          <a:xfrm>
            <a:off x="609600" y="1577340"/>
            <a:ext cx="10972800" cy="4708981"/>
          </a:xfrm>
        </p:spPr>
        <p:txBody>
          <a:bodyPr/>
          <a:lstStyle/>
          <a:p>
            <a:pPr algn="l">
              <a:buFont typeface="+mj-lt"/>
              <a:buAutoNum type="arabicPeriod"/>
            </a:pPr>
            <a:r>
              <a:rPr lang="en-US" b="1" i="0" dirty="0">
                <a:solidFill>
                  <a:srgbClr val="111111"/>
                </a:solidFill>
                <a:effectLst/>
                <a:highlight>
                  <a:srgbClr val="F7F7F7"/>
                </a:highlight>
                <a:latin typeface="-apple-system"/>
                <a:hlinkClick r:id="rId2"/>
              </a:rPr>
              <a:t>"Standard Number Representations in the Teaching of Arithmetic"</a:t>
            </a:r>
            <a:r>
              <a:rPr lang="en-US" b="0" i="0" baseline="30000" dirty="0">
                <a:solidFill>
                  <a:srgbClr val="111111"/>
                </a:solidFill>
                <a:effectLst/>
                <a:highlight>
                  <a:srgbClr val="F7F7F7"/>
                </a:highlight>
                <a:latin typeface="-apple-system"/>
                <a:hlinkClick r:id="rId2"/>
              </a:rPr>
              <a:t>1</a:t>
            </a:r>
            <a:r>
              <a:rPr lang="en-US" b="0" i="0" dirty="0">
                <a:solidFill>
                  <a:srgbClr val="111111"/>
                </a:solidFill>
                <a:effectLst/>
                <a:highlight>
                  <a:srgbClr val="F7F7F7"/>
                </a:highlight>
                <a:latin typeface="-apple-system"/>
              </a:rPr>
              <a:t>:</a:t>
            </a:r>
          </a:p>
          <a:p>
            <a:pPr marL="742950" lvl="1" indent="-285750" algn="l">
              <a:buFont typeface="+mj-lt"/>
              <a:buAutoNum type="arabicPeriod"/>
            </a:pPr>
            <a:r>
              <a:rPr lang="en-US" b="0" i="0" dirty="0">
                <a:solidFill>
                  <a:srgbClr val="111111"/>
                </a:solidFill>
                <a:effectLst/>
                <a:highlight>
                  <a:srgbClr val="F7F7F7"/>
                </a:highlight>
                <a:latin typeface="-apple-system"/>
              </a:rPr>
              <a:t>This paper discusses the approach developed by the project </a:t>
            </a:r>
            <a:r>
              <a:rPr lang="en-US" b="0" i="0" dirty="0" err="1">
                <a:solidFill>
                  <a:srgbClr val="111111"/>
                </a:solidFill>
                <a:effectLst/>
                <a:highlight>
                  <a:srgbClr val="F7F7F7"/>
                </a:highlight>
                <a:latin typeface="-apple-system"/>
              </a:rPr>
              <a:t>Mathe</a:t>
            </a:r>
            <a:r>
              <a:rPr lang="en-US" b="0" i="0" dirty="0">
                <a:solidFill>
                  <a:srgbClr val="111111"/>
                </a:solidFill>
                <a:effectLst/>
                <a:highlight>
                  <a:srgbClr val="F7F7F7"/>
                </a:highlight>
                <a:latin typeface="-apple-system"/>
              </a:rPr>
              <a:t> 2000, which focuses on number representations in mathematics education. It explores the use of non-symbolic representations and their impact on teaching arithmetic.</a:t>
            </a:r>
          </a:p>
          <a:p>
            <a:pPr algn="l">
              <a:buFont typeface="+mj-lt"/>
              <a:buAutoNum type="arabicPeriod"/>
            </a:pPr>
            <a:r>
              <a:rPr lang="en-US" b="1" i="0" dirty="0">
                <a:solidFill>
                  <a:srgbClr val="111111"/>
                </a:solidFill>
                <a:effectLst/>
                <a:highlight>
                  <a:srgbClr val="F7F7F7"/>
                </a:highlight>
                <a:latin typeface="-apple-system"/>
                <a:hlinkClick r:id="rId3"/>
              </a:rPr>
              <a:t>"Arithmetic Operations and Physical Quantities"</a:t>
            </a:r>
            <a:r>
              <a:rPr lang="en-US" b="0" i="0" baseline="30000" dirty="0">
                <a:solidFill>
                  <a:srgbClr val="111111"/>
                </a:solidFill>
                <a:effectLst/>
                <a:highlight>
                  <a:srgbClr val="F7F7F7"/>
                </a:highlight>
                <a:latin typeface="-apple-system"/>
                <a:hlinkClick r:id="rId3"/>
              </a:rPr>
              <a:t>2</a:t>
            </a:r>
            <a:r>
              <a:rPr lang="en-US" b="0" i="0" dirty="0">
                <a:solidFill>
                  <a:srgbClr val="111111"/>
                </a:solidFill>
                <a:effectLst/>
                <a:highlight>
                  <a:srgbClr val="F7F7F7"/>
                </a:highlight>
                <a:latin typeface="-apple-system"/>
              </a:rPr>
              <a:t>:</a:t>
            </a:r>
          </a:p>
          <a:p>
            <a:pPr marL="742950" lvl="1" indent="-285750" algn="l">
              <a:buFont typeface="+mj-lt"/>
              <a:buAutoNum type="arabicPeriod"/>
            </a:pPr>
            <a:r>
              <a:rPr lang="en-US" b="0" i="0" dirty="0">
                <a:solidFill>
                  <a:srgbClr val="111111"/>
                </a:solidFill>
                <a:effectLst/>
                <a:highlight>
                  <a:srgbClr val="F7F7F7"/>
                </a:highlight>
                <a:latin typeface="-apple-system"/>
              </a:rPr>
              <a:t>This paper delves into arithmetic operations applied to associated quantities and measured quantities. It also covers commutativity, associativity, and distributivity in the context of physical quantities.</a:t>
            </a:r>
          </a:p>
          <a:p>
            <a:pPr algn="l">
              <a:buFont typeface="+mj-lt"/>
              <a:buAutoNum type="arabicPeriod"/>
            </a:pPr>
            <a:r>
              <a:rPr lang="en-US" b="1" i="0" dirty="0">
                <a:solidFill>
                  <a:srgbClr val="111111"/>
                </a:solidFill>
                <a:effectLst/>
                <a:highlight>
                  <a:srgbClr val="F7F7F7"/>
                </a:highlight>
                <a:latin typeface="-apple-system"/>
                <a:hlinkClick r:id="rId4"/>
              </a:rPr>
              <a:t>"Advancements in Number Representation for High-Precision Arithmetic"</a:t>
            </a:r>
            <a:r>
              <a:rPr lang="en-US" b="0" i="0" baseline="30000" dirty="0">
                <a:solidFill>
                  <a:srgbClr val="111111"/>
                </a:solidFill>
                <a:effectLst/>
                <a:highlight>
                  <a:srgbClr val="F7F7F7"/>
                </a:highlight>
                <a:latin typeface="-apple-system"/>
                <a:hlinkClick r:id="rId4"/>
              </a:rPr>
              <a:t>3</a:t>
            </a:r>
            <a:r>
              <a:rPr lang="en-US" b="0" i="0" dirty="0">
                <a:solidFill>
                  <a:srgbClr val="111111"/>
                </a:solidFill>
                <a:effectLst/>
                <a:highlight>
                  <a:srgbClr val="F7F7F7"/>
                </a:highlight>
                <a:latin typeface="-apple-system"/>
              </a:rPr>
              <a:t>:</a:t>
            </a:r>
          </a:p>
          <a:p>
            <a:pPr marL="742950" lvl="1" indent="-285750" algn="l">
              <a:buFont typeface="+mj-lt"/>
              <a:buAutoNum type="arabicPeriod"/>
            </a:pPr>
            <a:r>
              <a:rPr lang="en-US" b="0" i="0" dirty="0">
                <a:solidFill>
                  <a:srgbClr val="111111"/>
                </a:solidFill>
                <a:effectLst/>
                <a:highlight>
                  <a:srgbClr val="F7F7F7"/>
                </a:highlight>
                <a:latin typeface="-apple-system"/>
              </a:rPr>
              <a:t>While this paper primarily focuses on high-precision arithmetic, it provides insights into number representation techniques and their impact on computational efficiency.</a:t>
            </a:r>
          </a:p>
          <a:p>
            <a:pPr algn="l">
              <a:buFont typeface="+mj-lt"/>
              <a:buAutoNum type="arabicPeriod"/>
            </a:pPr>
            <a:r>
              <a:rPr lang="en-US" b="1" i="0" dirty="0">
                <a:solidFill>
                  <a:srgbClr val="111111"/>
                </a:solidFill>
                <a:effectLst/>
                <a:highlight>
                  <a:srgbClr val="F7F7F7"/>
                </a:highlight>
                <a:latin typeface="-apple-system"/>
                <a:hlinkClick r:id="rId5"/>
              </a:rPr>
              <a:t>"Representation of Numbers and Performance of Arithmetic in Digital Systems"</a:t>
            </a:r>
            <a:r>
              <a:rPr lang="en-US" b="0" i="0" baseline="30000" dirty="0">
                <a:solidFill>
                  <a:srgbClr val="111111"/>
                </a:solidFill>
                <a:effectLst/>
                <a:highlight>
                  <a:srgbClr val="F7F7F7"/>
                </a:highlight>
                <a:latin typeface="-apple-system"/>
                <a:hlinkClick r:id="rId5"/>
              </a:rPr>
              <a:t>4</a:t>
            </a:r>
            <a:r>
              <a:rPr lang="en-US" b="0" i="0" dirty="0">
                <a:solidFill>
                  <a:srgbClr val="111111"/>
                </a:solidFill>
                <a:effectLst/>
                <a:highlight>
                  <a:srgbClr val="F7F7F7"/>
                </a:highlight>
                <a:latin typeface="-apple-system"/>
              </a:rPr>
              <a:t>:</a:t>
            </a:r>
          </a:p>
          <a:p>
            <a:pPr marL="742950" lvl="1" indent="-285750" algn="l">
              <a:buFont typeface="+mj-lt"/>
              <a:buAutoNum type="arabicPeriod"/>
            </a:pPr>
            <a:r>
              <a:rPr lang="en-US" b="0" i="0" dirty="0">
                <a:solidFill>
                  <a:srgbClr val="111111"/>
                </a:solidFill>
                <a:effectLst/>
                <a:highlight>
                  <a:srgbClr val="F7F7F7"/>
                </a:highlight>
                <a:latin typeface="-apple-system"/>
              </a:rPr>
              <a:t>Although it mainly covers integer arithmetic, this tutorial discusses number representations in digital systems and their implications.</a:t>
            </a:r>
          </a:p>
          <a:p>
            <a:pPr algn="l">
              <a:buFont typeface="+mj-lt"/>
              <a:buAutoNum type="arabicPeriod"/>
            </a:pPr>
            <a:r>
              <a:rPr lang="en-US" b="1" i="0" dirty="0">
                <a:solidFill>
                  <a:srgbClr val="111111"/>
                </a:solidFill>
                <a:effectLst/>
                <a:highlight>
                  <a:srgbClr val="F7F7F7"/>
                </a:highlight>
                <a:latin typeface="-apple-system"/>
                <a:hlinkClick r:id="rId6"/>
              </a:rPr>
              <a:t>"The Representation of Numbers"</a:t>
            </a:r>
            <a:r>
              <a:rPr lang="en-US" b="0" i="0" baseline="30000" dirty="0">
                <a:solidFill>
                  <a:srgbClr val="111111"/>
                </a:solidFill>
                <a:effectLst/>
                <a:highlight>
                  <a:srgbClr val="F7F7F7"/>
                </a:highlight>
                <a:latin typeface="-apple-system"/>
                <a:hlinkClick r:id="rId6"/>
              </a:rPr>
              <a:t>5</a:t>
            </a:r>
            <a:r>
              <a:rPr lang="en-US" b="0" i="0" dirty="0">
                <a:solidFill>
                  <a:srgbClr val="111111"/>
                </a:solidFill>
                <a:effectLst/>
                <a:highlight>
                  <a:srgbClr val="F7F7F7"/>
                </a:highlight>
                <a:latin typeface="-apple-system"/>
              </a:rPr>
              <a:t>:</a:t>
            </a:r>
          </a:p>
          <a:p>
            <a:pPr marL="742950" lvl="1" indent="-285750" algn="l">
              <a:buFont typeface="+mj-lt"/>
              <a:buAutoNum type="arabicPeriod"/>
            </a:pPr>
            <a:r>
              <a:rPr lang="en-US" b="0" i="0" dirty="0">
                <a:solidFill>
                  <a:srgbClr val="111111"/>
                </a:solidFill>
                <a:effectLst/>
                <a:highlight>
                  <a:srgbClr val="F7F7F7"/>
                </a:highlight>
                <a:latin typeface="-apple-system"/>
              </a:rPr>
              <a:t>This article explores the cognitive factors related to numeration systems and the representational effects in numerical tasks. It emphasizes external representations and their interactions with internal mental models.</a:t>
            </a:r>
          </a:p>
          <a:p>
            <a:endParaRPr lang="en-US" dirty="0"/>
          </a:p>
        </p:txBody>
      </p:sp>
      <p:sp>
        <p:nvSpPr>
          <p:cNvPr id="5" name="TextBox 4">
            <a:extLst>
              <a:ext uri="{FF2B5EF4-FFF2-40B4-BE49-F238E27FC236}">
                <a16:creationId xmlns:a16="http://schemas.microsoft.com/office/drawing/2014/main" xmlns="" id="{140A7432-EDE5-9F44-E615-9EED1303E6FD}"/>
              </a:ext>
            </a:extLst>
          </p:cNvPr>
          <p:cNvSpPr txBox="1"/>
          <p:nvPr/>
        </p:nvSpPr>
        <p:spPr>
          <a:xfrm>
            <a:off x="4305300" y="6286321"/>
            <a:ext cx="3581400" cy="369332"/>
          </a:xfrm>
          <a:prstGeom prst="rect">
            <a:avLst/>
          </a:prstGeom>
          <a:noFill/>
        </p:spPr>
        <p:txBody>
          <a:bodyPr wrap="square">
            <a:spAutoFit/>
          </a:bodyPr>
          <a:lstStyle/>
          <a:p>
            <a:r>
              <a:rPr lang="en-US" dirty="0"/>
              <a:t>© 2024 Joseph Wingfield Heffernan</a:t>
            </a:r>
          </a:p>
        </p:txBody>
      </p:sp>
    </p:spTree>
    <p:extLst>
      <p:ext uri="{BB962C8B-B14F-4D97-AF65-F5344CB8AC3E}">
        <p14:creationId xmlns:p14="http://schemas.microsoft.com/office/powerpoint/2010/main" val="27851573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84FAF618-5052-A100-B924-6FA62D8983F6}"/>
              </a:ext>
            </a:extLst>
          </p:cNvPr>
          <p:cNvSpPr>
            <a:spLocks noGrp="1"/>
          </p:cNvSpPr>
          <p:nvPr>
            <p:ph type="body" idx="1"/>
          </p:nvPr>
        </p:nvSpPr>
        <p:spPr>
          <a:xfrm>
            <a:off x="838200" y="990600"/>
            <a:ext cx="10515600" cy="5539978"/>
          </a:xfrm>
        </p:spPr>
        <p:txBody>
          <a:bodyPr/>
          <a:lstStyle/>
          <a:p>
            <a:pPr marL="0" marR="0"/>
            <a:r>
              <a:rPr lang="en-US" sz="2400" dirty="0">
                <a:effectLst/>
                <a:latin typeface="Times New Roman" panose="02020603050405020304" pitchFamily="18" charset="0"/>
                <a:ea typeface="Times New Roman" panose="02020603050405020304" pitchFamily="18" charset="0"/>
              </a:rPr>
              <a:t>Existing educational methods often struggle to connect abstract mathematical concepts with real-world applications, particularly in early childhood education. Students may find it difficult to relate arithmetic operations to their daily lives, leading to disengagement and lower retention rates. This disconnect highlights the need for innovative approaches that bridge the gap between theoretical mathematics and practical understanding.</a:t>
            </a:r>
          </a:p>
          <a:p>
            <a:pPr marL="0" marR="0"/>
            <a:endParaRPr lang="en-US" sz="2400" dirty="0">
              <a:effectLst/>
              <a:latin typeface="Times New Roman" panose="02020603050405020304" pitchFamily="18" charset="0"/>
              <a:ea typeface="Times New Roman" panose="02020603050405020304" pitchFamily="18" charset="0"/>
            </a:endParaRPr>
          </a:p>
          <a:p>
            <a:pPr marL="0" marR="0"/>
            <a:r>
              <a:rPr lang="en-US" sz="2400" dirty="0">
                <a:effectLst/>
                <a:latin typeface="Times New Roman" panose="02020603050405020304" pitchFamily="18" charset="0"/>
                <a:ea typeface="Times New Roman" panose="02020603050405020304" pitchFamily="18" charset="0"/>
              </a:rPr>
              <a:t>Our model acknowledges the importance of integrating visual representations into math education to enhance comprehension and engagement. By presenting arithmetic operations using circles, dots, and lines, we provide students with a clearer understanding of how these operations work and their relevance in everyday scenarios. This approach not only addresses the current challenges in arithmetic education but also lays the groundwork for a more inclusive and effective learning environment.</a:t>
            </a:r>
          </a:p>
          <a:p>
            <a:endParaRPr lang="en-US" sz="2400" dirty="0"/>
          </a:p>
        </p:txBody>
      </p:sp>
      <p:sp>
        <p:nvSpPr>
          <p:cNvPr id="4" name="TextBox 3">
            <a:extLst>
              <a:ext uri="{FF2B5EF4-FFF2-40B4-BE49-F238E27FC236}">
                <a16:creationId xmlns:a16="http://schemas.microsoft.com/office/drawing/2014/main" xmlns="" id="{6D98464F-6C92-A3D3-BF58-19EDC55DE4B4}"/>
              </a:ext>
            </a:extLst>
          </p:cNvPr>
          <p:cNvSpPr txBox="1"/>
          <p:nvPr/>
        </p:nvSpPr>
        <p:spPr>
          <a:xfrm>
            <a:off x="4191000" y="134034"/>
            <a:ext cx="3810000" cy="646331"/>
          </a:xfrm>
          <a:prstGeom prst="rect">
            <a:avLst/>
          </a:prstGeom>
          <a:noFill/>
        </p:spPr>
        <p:txBody>
          <a:bodyPr wrap="square" rtlCol="0">
            <a:spAutoFit/>
          </a:bodyPr>
          <a:lstStyle/>
          <a:p>
            <a:pPr marL="0" marR="0"/>
            <a:r>
              <a:rPr lang="en-US" sz="3600" b="1">
                <a:effectLst/>
                <a:latin typeface="Times New Roman" panose="02020603050405020304" pitchFamily="18" charset="0"/>
                <a:ea typeface="Times New Roman" panose="02020603050405020304" pitchFamily="18" charset="0"/>
              </a:rPr>
              <a:t>Problem/Situation</a:t>
            </a:r>
            <a:endParaRPr lang="en-US" sz="36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xmlns="" id="{801BDD41-F138-31F5-39FE-93B340904BB9}"/>
              </a:ext>
            </a:extLst>
          </p:cNvPr>
          <p:cNvSpPr txBox="1"/>
          <p:nvPr/>
        </p:nvSpPr>
        <p:spPr>
          <a:xfrm>
            <a:off x="4305300" y="6161246"/>
            <a:ext cx="3581400" cy="369332"/>
          </a:xfrm>
          <a:prstGeom prst="rect">
            <a:avLst/>
          </a:prstGeom>
          <a:noFill/>
        </p:spPr>
        <p:txBody>
          <a:bodyPr wrap="square">
            <a:spAutoFit/>
          </a:bodyPr>
          <a:lstStyle/>
          <a:p>
            <a:r>
              <a:rPr lang="en-US" dirty="0"/>
              <a:t>© 2024 Joseph Wingfield Heffernan</a:t>
            </a:r>
          </a:p>
        </p:txBody>
      </p:sp>
    </p:spTree>
    <p:extLst>
      <p:ext uri="{BB962C8B-B14F-4D97-AF65-F5344CB8AC3E}">
        <p14:creationId xmlns:p14="http://schemas.microsoft.com/office/powerpoint/2010/main" val="1247423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9DDE6507-D5BE-7C5A-EF4B-CF11BD916820}"/>
              </a:ext>
            </a:extLst>
          </p:cNvPr>
          <p:cNvSpPr>
            <a:spLocks noGrp="1"/>
          </p:cNvSpPr>
          <p:nvPr>
            <p:ph type="subTitle" idx="4"/>
          </p:nvPr>
        </p:nvSpPr>
        <p:spPr>
          <a:xfrm>
            <a:off x="152400" y="812423"/>
            <a:ext cx="11887200" cy="5816977"/>
          </a:xfrm>
        </p:spPr>
        <p:txBody>
          <a:bodyPr/>
          <a:lstStyle/>
          <a:p>
            <a:pPr marL="0" marR="0"/>
            <a:r>
              <a:rPr lang="en-US" sz="1800" b="1" dirty="0">
                <a:effectLst/>
                <a:latin typeface="Times New Roman" panose="02020603050405020304" pitchFamily="18" charset="0"/>
                <a:ea typeface="Times New Roman" panose="02020603050405020304" pitchFamily="18" charset="0"/>
              </a:rPr>
              <a:t>Visual Representation Using Circles, Dots, and Lines:</a:t>
            </a:r>
            <a:endParaRPr lang="en-US" sz="1800" dirty="0">
              <a:effectLst/>
              <a:latin typeface="Times New Roman" panose="02020603050405020304" pitchFamily="18" charset="0"/>
              <a:ea typeface="Times New Roman" panose="02020603050405020304" pitchFamily="18" charset="0"/>
            </a:endParaRPr>
          </a:p>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Addition:</a:t>
            </a:r>
            <a:r>
              <a:rPr lang="en-US" sz="1800" dirty="0">
                <a:effectLst/>
                <a:latin typeface="Times New Roman" panose="02020603050405020304" pitchFamily="18" charset="0"/>
                <a:ea typeface="Times New Roman" panose="02020603050405020304" pitchFamily="18" charset="0"/>
              </a:rPr>
              <a:t> Representing addition as the combination of circles or groups of dots, visually demonstrating the process of combining quantities to achieve a sum.</a:t>
            </a:r>
          </a:p>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Subtraction:</a:t>
            </a:r>
            <a:r>
              <a:rPr lang="en-US" sz="1800" dirty="0">
                <a:effectLst/>
                <a:latin typeface="Times New Roman" panose="02020603050405020304" pitchFamily="18" charset="0"/>
                <a:ea typeface="Times New Roman" panose="02020603050405020304" pitchFamily="18" charset="0"/>
              </a:rPr>
              <a:t> Visualizing subtraction as the removal or partitioning of circles or dots, illustrating the process of taking away items from a group to understand subtraction.</a:t>
            </a:r>
          </a:p>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Multiplication:</a:t>
            </a:r>
            <a:r>
              <a:rPr lang="en-US" sz="1800" dirty="0">
                <a:effectLst/>
                <a:latin typeface="Times New Roman" panose="02020603050405020304" pitchFamily="18" charset="0"/>
                <a:ea typeface="Times New Roman" panose="02020603050405020304" pitchFamily="18" charset="0"/>
              </a:rPr>
              <a:t> Using arrays of circles or lines to represent multiplication, arranging circles in rows and columns to visually demonstrate repeated addition or scaling up.</a:t>
            </a:r>
          </a:p>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Division:</a:t>
            </a:r>
            <a:r>
              <a:rPr lang="en-US" sz="1800" dirty="0">
                <a:effectLst/>
                <a:latin typeface="Times New Roman" panose="02020603050405020304" pitchFamily="18" charset="0"/>
                <a:ea typeface="Times New Roman" panose="02020603050405020304" pitchFamily="18" charset="0"/>
              </a:rPr>
              <a:t> Illustrating division using circles or groups of dots, showing the process of sharing or grouping quantities to understand divisional concepts.</a:t>
            </a:r>
          </a:p>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Exponentiation:</a:t>
            </a:r>
            <a:r>
              <a:rPr lang="en-US" sz="1800" dirty="0">
                <a:effectLst/>
                <a:latin typeface="Times New Roman" panose="02020603050405020304" pitchFamily="18" charset="0"/>
                <a:ea typeface="Times New Roman" panose="02020603050405020304" pitchFamily="18" charset="0"/>
              </a:rPr>
              <a:t> Introducing exponentiation through visual patterns of circles or lines, demonstrating the power operation and exponential growth visually.</a:t>
            </a:r>
          </a:p>
          <a:p>
            <a:pPr marL="342900" marR="0" lvl="0" indent="-342900">
              <a:tabLst>
                <a:tab pos="457200" algn="l"/>
              </a:tabLst>
            </a:pPr>
            <a:r>
              <a:rPr lang="en-US" sz="1800" b="1" dirty="0">
                <a:effectLst/>
                <a:latin typeface="Times New Roman" panose="02020603050405020304" pitchFamily="18" charset="0"/>
                <a:ea typeface="Times New Roman" panose="02020603050405020304" pitchFamily="18" charset="0"/>
              </a:rPr>
              <a:t>Square Rooting:</a:t>
            </a:r>
            <a:r>
              <a:rPr lang="en-US" sz="1800" dirty="0">
                <a:effectLst/>
                <a:latin typeface="Times New Roman" panose="02020603050405020304" pitchFamily="18" charset="0"/>
                <a:ea typeface="Times New Roman" panose="02020603050405020304" pitchFamily="18" charset="0"/>
              </a:rPr>
              <a:t> Representing square roots as the side length of a square using dots or lines, allowing students to construct squares physically to understand the concept of square roots through visual exploration.</a:t>
            </a:r>
          </a:p>
          <a:p>
            <a:pPr marL="0" marR="0"/>
            <a:r>
              <a:rPr lang="en-US" sz="1800" b="1" dirty="0">
                <a:effectLst/>
                <a:latin typeface="Times New Roman" panose="02020603050405020304" pitchFamily="18" charset="0"/>
                <a:ea typeface="Times New Roman" panose="02020603050405020304" pitchFamily="18" charset="0"/>
              </a:rPr>
              <a:t>Benefits for Children:</a:t>
            </a:r>
            <a:endParaRPr lang="en-US" sz="1800" dirty="0">
              <a:effectLst/>
              <a:latin typeface="Times New Roman" panose="02020603050405020304" pitchFamily="18" charset="0"/>
              <a:ea typeface="Times New Roman" panose="02020603050405020304" pitchFamily="18" charset="0"/>
            </a:endParaRPr>
          </a:p>
          <a:p>
            <a:pPr marL="342900" marR="0" lvl="0" indent="-342900">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Conceptual Understanding:</a:t>
            </a:r>
            <a:r>
              <a:rPr lang="en-US" sz="1800" dirty="0">
                <a:effectLst/>
                <a:latin typeface="Times New Roman" panose="02020603050405020304" pitchFamily="18" charset="0"/>
                <a:ea typeface="Times New Roman" panose="02020603050405020304" pitchFamily="18" charset="0"/>
              </a:rPr>
              <a:t> Providing a tangible link between abstract mathematical concepts and real-world scenarios, enhancing students' comprehension.</a:t>
            </a:r>
          </a:p>
          <a:p>
            <a:pPr marL="342900" marR="0" lvl="0" indent="-342900">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Engagement:</a:t>
            </a:r>
            <a:r>
              <a:rPr lang="en-US" sz="1800" dirty="0">
                <a:effectLst/>
                <a:latin typeface="Times New Roman" panose="02020603050405020304" pitchFamily="18" charset="0"/>
                <a:ea typeface="Times New Roman" panose="02020603050405020304" pitchFamily="18" charset="0"/>
              </a:rPr>
              <a:t> Actively involving children in the learning process through hands-on activities with visual representations, fostering curiosity and interest in arithmetic operations.</a:t>
            </a:r>
          </a:p>
          <a:p>
            <a:pPr marL="342900" marR="0" lvl="0" indent="-342900">
              <a:buSzPts val="1000"/>
              <a:buFont typeface="Symbol" panose="05050102010706020507" pitchFamily="18" charset="2"/>
              <a:buChar char=""/>
              <a:tabLst>
                <a:tab pos="457200" algn="l"/>
              </a:tabLst>
            </a:pPr>
            <a:r>
              <a:rPr lang="en-US" sz="1800" b="1" dirty="0">
                <a:effectLst/>
                <a:latin typeface="Times New Roman" panose="02020603050405020304" pitchFamily="18" charset="0"/>
                <a:ea typeface="Times New Roman" panose="02020603050405020304" pitchFamily="18" charset="0"/>
              </a:rPr>
              <a:t>Retention:</a:t>
            </a:r>
            <a:r>
              <a:rPr lang="en-US" sz="1800" dirty="0">
                <a:effectLst/>
                <a:latin typeface="Times New Roman" panose="02020603050405020304" pitchFamily="18" charset="0"/>
                <a:ea typeface="Times New Roman" panose="02020603050405020304" pitchFamily="18" charset="0"/>
              </a:rPr>
              <a:t> Enhancing memory and comprehension through visual and tactile experiences, improving long-term retention of arithmetic principles.</a:t>
            </a:r>
          </a:p>
          <a:p>
            <a:endParaRPr lang="en-US" dirty="0"/>
          </a:p>
        </p:txBody>
      </p:sp>
      <p:sp>
        <p:nvSpPr>
          <p:cNvPr id="4" name="TextBox 3">
            <a:extLst>
              <a:ext uri="{FF2B5EF4-FFF2-40B4-BE49-F238E27FC236}">
                <a16:creationId xmlns:a16="http://schemas.microsoft.com/office/drawing/2014/main" xmlns="" id="{56B8B137-9CCD-38A0-D5BC-C9CFA76A7D12}"/>
              </a:ext>
            </a:extLst>
          </p:cNvPr>
          <p:cNvSpPr txBox="1"/>
          <p:nvPr/>
        </p:nvSpPr>
        <p:spPr>
          <a:xfrm>
            <a:off x="2705100" y="0"/>
            <a:ext cx="6781800" cy="646331"/>
          </a:xfrm>
          <a:prstGeom prst="rect">
            <a:avLst/>
          </a:prstGeom>
          <a:noFill/>
        </p:spPr>
        <p:txBody>
          <a:bodyPr wrap="square" rtlCol="0">
            <a:spAutoFit/>
          </a:bodyPr>
          <a:lstStyle/>
          <a:p>
            <a:pPr marL="0" marR="0"/>
            <a:r>
              <a:rPr lang="en-US" sz="3600" b="1" dirty="0">
                <a:effectLst/>
                <a:latin typeface="Times New Roman" panose="02020603050405020304" pitchFamily="18" charset="0"/>
                <a:ea typeface="Times New Roman" panose="02020603050405020304" pitchFamily="18" charset="0"/>
              </a:rPr>
              <a:t>The New Arithmetic Math Model</a:t>
            </a:r>
            <a:endParaRPr lang="en-US" sz="3600" dirty="0">
              <a:effectLst/>
              <a:latin typeface="Times New Roman" panose="02020603050405020304" pitchFamily="18" charset="0"/>
              <a:ea typeface="Times New Roman" panose="02020603050405020304" pitchFamily="18" charset="0"/>
            </a:endParaRPr>
          </a:p>
        </p:txBody>
      </p:sp>
      <p:sp>
        <p:nvSpPr>
          <p:cNvPr id="5" name="TextBox 4">
            <a:extLst>
              <a:ext uri="{FF2B5EF4-FFF2-40B4-BE49-F238E27FC236}">
                <a16:creationId xmlns:a16="http://schemas.microsoft.com/office/drawing/2014/main" xmlns="" id="{B7511812-FBA5-F272-D67E-37A7799AD01E}"/>
              </a:ext>
            </a:extLst>
          </p:cNvPr>
          <p:cNvSpPr txBox="1"/>
          <p:nvPr/>
        </p:nvSpPr>
        <p:spPr>
          <a:xfrm>
            <a:off x="4310062" y="6260068"/>
            <a:ext cx="3571875" cy="369332"/>
          </a:xfrm>
          <a:prstGeom prst="rect">
            <a:avLst/>
          </a:prstGeom>
          <a:noFill/>
        </p:spPr>
        <p:txBody>
          <a:bodyPr wrap="square">
            <a:spAutoFit/>
          </a:bodyPr>
          <a:lstStyle/>
          <a:p>
            <a:r>
              <a:rPr lang="en-US" dirty="0"/>
              <a:t>© 2024 Joseph Wingfield Heffernan</a:t>
            </a:r>
          </a:p>
        </p:txBody>
      </p:sp>
    </p:spTree>
    <p:extLst>
      <p:ext uri="{BB962C8B-B14F-4D97-AF65-F5344CB8AC3E}">
        <p14:creationId xmlns:p14="http://schemas.microsoft.com/office/powerpoint/2010/main" val="19621754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57371" y="761"/>
            <a:ext cx="4707890" cy="936154"/>
          </a:xfrm>
          <a:prstGeom prst="rect">
            <a:avLst/>
          </a:prstGeom>
        </p:spPr>
        <p:txBody>
          <a:bodyPr vert="horz" wrap="square" lIns="0" tIns="12700" rIns="0" bIns="0" rtlCol="0">
            <a:spAutoFit/>
          </a:bodyPr>
          <a:lstStyle/>
          <a:p>
            <a:pPr marL="12700">
              <a:lnSpc>
                <a:spcPct val="100000"/>
              </a:lnSpc>
              <a:spcBef>
                <a:spcPts val="100"/>
              </a:spcBef>
            </a:pPr>
            <a:r>
              <a:rPr spc="-10" dirty="0"/>
              <a:t>Addition</a:t>
            </a:r>
            <a:r>
              <a:rPr spc="-55" dirty="0"/>
              <a:t> </a:t>
            </a:r>
            <a:r>
              <a:rPr spc="-25" dirty="0"/>
              <a:t>Step</a:t>
            </a:r>
            <a:r>
              <a:rPr spc="-45" dirty="0"/>
              <a:t> </a:t>
            </a:r>
            <a:r>
              <a:rPr dirty="0"/>
              <a:t>1</a:t>
            </a:r>
          </a:p>
        </p:txBody>
      </p:sp>
      <p:sp>
        <p:nvSpPr>
          <p:cNvPr id="3" name="object 3"/>
          <p:cNvSpPr txBox="1"/>
          <p:nvPr/>
        </p:nvSpPr>
        <p:spPr>
          <a:xfrm>
            <a:off x="2629916" y="5180203"/>
            <a:ext cx="6717030"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libri"/>
                <a:cs typeface="Calibri"/>
              </a:rPr>
              <a:t>Example,</a:t>
            </a:r>
            <a:r>
              <a:rPr sz="2400" spc="-25" dirty="0">
                <a:latin typeface="Calibri"/>
                <a:cs typeface="Calibri"/>
              </a:rPr>
              <a:t> </a:t>
            </a:r>
            <a:r>
              <a:rPr sz="2400" dirty="0">
                <a:latin typeface="Calibri"/>
                <a:cs typeface="Calibri"/>
              </a:rPr>
              <a:t>7+3.</a:t>
            </a:r>
            <a:r>
              <a:rPr sz="2400" spc="-15" dirty="0">
                <a:latin typeface="Calibri"/>
                <a:cs typeface="Calibri"/>
              </a:rPr>
              <a:t> </a:t>
            </a:r>
            <a:r>
              <a:rPr sz="2400" spc="-5" dirty="0">
                <a:latin typeface="Calibri"/>
                <a:cs typeface="Calibri"/>
              </a:rPr>
              <a:t>7=X </a:t>
            </a:r>
            <a:r>
              <a:rPr sz="2400" dirty="0">
                <a:latin typeface="Calibri"/>
                <a:cs typeface="Calibri"/>
              </a:rPr>
              <a:t>and</a:t>
            </a:r>
            <a:r>
              <a:rPr sz="2400" spc="-10" dirty="0">
                <a:latin typeface="Calibri"/>
                <a:cs typeface="Calibri"/>
              </a:rPr>
              <a:t> </a:t>
            </a:r>
            <a:r>
              <a:rPr sz="2400" spc="-75" dirty="0">
                <a:latin typeface="Calibri"/>
                <a:cs typeface="Calibri"/>
              </a:rPr>
              <a:t>3=Y.</a:t>
            </a:r>
            <a:r>
              <a:rPr sz="2400" spc="-10" dirty="0">
                <a:latin typeface="Calibri"/>
                <a:cs typeface="Calibri"/>
              </a:rPr>
              <a:t> </a:t>
            </a:r>
            <a:r>
              <a:rPr sz="2400" spc="-20" dirty="0">
                <a:latin typeface="Calibri"/>
                <a:cs typeface="Calibri"/>
              </a:rPr>
              <a:t>Draw </a:t>
            </a:r>
            <a:r>
              <a:rPr sz="2400" dirty="0">
                <a:latin typeface="Calibri"/>
                <a:cs typeface="Calibri"/>
              </a:rPr>
              <a:t>X</a:t>
            </a:r>
            <a:r>
              <a:rPr sz="2400" spc="-10" dirty="0">
                <a:latin typeface="Calibri"/>
                <a:cs typeface="Calibri"/>
              </a:rPr>
              <a:t> </a:t>
            </a:r>
            <a:r>
              <a:rPr sz="2400" spc="-5" dirty="0">
                <a:latin typeface="Calibri"/>
                <a:cs typeface="Calibri"/>
              </a:rPr>
              <a:t>on</a:t>
            </a:r>
            <a:r>
              <a:rPr sz="2400" spc="-15" dirty="0">
                <a:latin typeface="Calibri"/>
                <a:cs typeface="Calibri"/>
              </a:rPr>
              <a:t> </a:t>
            </a:r>
            <a:r>
              <a:rPr sz="2400" spc="-10" dirty="0">
                <a:latin typeface="Calibri"/>
                <a:cs typeface="Calibri"/>
              </a:rPr>
              <a:t>top</a:t>
            </a:r>
            <a:r>
              <a:rPr sz="2400" spc="-15" dirty="0">
                <a:latin typeface="Calibri"/>
                <a:cs typeface="Calibri"/>
              </a:rPr>
              <a:t> </a:t>
            </a:r>
            <a:r>
              <a:rPr sz="2400" spc="-5" dirty="0">
                <a:latin typeface="Calibri"/>
                <a:cs typeface="Calibri"/>
              </a:rPr>
              <a:t>of</a:t>
            </a:r>
            <a:r>
              <a:rPr sz="2400" spc="-15" dirty="0">
                <a:latin typeface="Calibri"/>
                <a:cs typeface="Calibri"/>
              </a:rPr>
              <a:t> </a:t>
            </a:r>
            <a:r>
              <a:rPr sz="2400" dirty="0">
                <a:latin typeface="Calibri"/>
                <a:cs typeface="Calibri"/>
              </a:rPr>
              <a:t>Y</a:t>
            </a:r>
            <a:r>
              <a:rPr sz="2400" spc="-10" dirty="0">
                <a:latin typeface="Calibri"/>
                <a:cs typeface="Calibri"/>
              </a:rPr>
              <a:t> </a:t>
            </a:r>
            <a:r>
              <a:rPr sz="2400" spc="-15" dirty="0">
                <a:latin typeface="Calibri"/>
                <a:cs typeface="Calibri"/>
              </a:rPr>
              <a:t>always.</a:t>
            </a:r>
            <a:endParaRPr sz="2400">
              <a:latin typeface="Calibri"/>
              <a:cs typeface="Calibri"/>
            </a:endParaRPr>
          </a:p>
        </p:txBody>
      </p:sp>
      <p:grpSp>
        <p:nvGrpSpPr>
          <p:cNvPr id="4" name="object 4"/>
          <p:cNvGrpSpPr/>
          <p:nvPr/>
        </p:nvGrpSpPr>
        <p:grpSpPr>
          <a:xfrm>
            <a:off x="2409444" y="2767583"/>
            <a:ext cx="6400800" cy="1670685"/>
            <a:chOff x="2409444" y="2767583"/>
            <a:chExt cx="6400800" cy="1670685"/>
          </a:xfrm>
        </p:grpSpPr>
        <p:pic>
          <p:nvPicPr>
            <p:cNvPr id="5" name="object 5"/>
            <p:cNvPicPr/>
            <p:nvPr/>
          </p:nvPicPr>
          <p:blipFill>
            <a:blip r:embed="rId2" cstate="print"/>
            <a:stretch>
              <a:fillRect/>
            </a:stretch>
          </p:blipFill>
          <p:spPr>
            <a:xfrm>
              <a:off x="3323844" y="2779775"/>
              <a:ext cx="2743200" cy="920496"/>
            </a:xfrm>
            <a:prstGeom prst="rect">
              <a:avLst/>
            </a:prstGeom>
          </p:spPr>
        </p:pic>
        <p:pic>
          <p:nvPicPr>
            <p:cNvPr id="6" name="object 6"/>
            <p:cNvPicPr/>
            <p:nvPr/>
          </p:nvPicPr>
          <p:blipFill>
            <a:blip r:embed="rId3" cstate="print"/>
            <a:stretch>
              <a:fillRect/>
            </a:stretch>
          </p:blipFill>
          <p:spPr>
            <a:xfrm>
              <a:off x="6067044" y="2767583"/>
              <a:ext cx="914400" cy="920495"/>
            </a:xfrm>
            <a:prstGeom prst="rect">
              <a:avLst/>
            </a:prstGeom>
          </p:spPr>
        </p:pic>
        <p:pic>
          <p:nvPicPr>
            <p:cNvPr id="7" name="object 7"/>
            <p:cNvPicPr/>
            <p:nvPr/>
          </p:nvPicPr>
          <p:blipFill>
            <a:blip r:embed="rId3" cstate="print"/>
            <a:stretch>
              <a:fillRect/>
            </a:stretch>
          </p:blipFill>
          <p:spPr>
            <a:xfrm>
              <a:off x="7886700" y="2767583"/>
              <a:ext cx="914400" cy="920495"/>
            </a:xfrm>
            <a:prstGeom prst="rect">
              <a:avLst/>
            </a:prstGeom>
          </p:spPr>
        </p:pic>
        <p:pic>
          <p:nvPicPr>
            <p:cNvPr id="8" name="object 8"/>
            <p:cNvPicPr/>
            <p:nvPr/>
          </p:nvPicPr>
          <p:blipFill>
            <a:blip r:embed="rId3" cstate="print"/>
            <a:stretch>
              <a:fillRect/>
            </a:stretch>
          </p:blipFill>
          <p:spPr>
            <a:xfrm>
              <a:off x="6981444" y="2779775"/>
              <a:ext cx="914400" cy="920496"/>
            </a:xfrm>
            <a:prstGeom prst="rect">
              <a:avLst/>
            </a:prstGeom>
          </p:spPr>
        </p:pic>
        <p:pic>
          <p:nvPicPr>
            <p:cNvPr id="9" name="object 9"/>
            <p:cNvPicPr/>
            <p:nvPr/>
          </p:nvPicPr>
          <p:blipFill>
            <a:blip r:embed="rId4" cstate="print"/>
            <a:stretch>
              <a:fillRect/>
            </a:stretch>
          </p:blipFill>
          <p:spPr>
            <a:xfrm>
              <a:off x="6077711" y="3499103"/>
              <a:ext cx="1818132" cy="929640"/>
            </a:xfrm>
            <a:prstGeom prst="rect">
              <a:avLst/>
            </a:prstGeom>
          </p:spPr>
        </p:pic>
        <p:pic>
          <p:nvPicPr>
            <p:cNvPr id="10" name="object 10"/>
            <p:cNvPicPr/>
            <p:nvPr/>
          </p:nvPicPr>
          <p:blipFill>
            <a:blip r:embed="rId3" cstate="print"/>
            <a:stretch>
              <a:fillRect/>
            </a:stretch>
          </p:blipFill>
          <p:spPr>
            <a:xfrm>
              <a:off x="7895844" y="3517391"/>
              <a:ext cx="914400" cy="920496"/>
            </a:xfrm>
            <a:prstGeom prst="rect">
              <a:avLst/>
            </a:prstGeom>
          </p:spPr>
        </p:pic>
        <p:pic>
          <p:nvPicPr>
            <p:cNvPr id="11" name="object 11"/>
            <p:cNvPicPr/>
            <p:nvPr/>
          </p:nvPicPr>
          <p:blipFill>
            <a:blip r:embed="rId3" cstate="print"/>
            <a:stretch>
              <a:fillRect/>
            </a:stretch>
          </p:blipFill>
          <p:spPr>
            <a:xfrm>
              <a:off x="2409444" y="2779775"/>
              <a:ext cx="914400" cy="920496"/>
            </a:xfrm>
            <a:prstGeom prst="rect">
              <a:avLst/>
            </a:prstGeom>
          </p:spPr>
        </p:pic>
      </p:grpSp>
      <p:sp>
        <p:nvSpPr>
          <p:cNvPr id="13" name="TextBox 12">
            <a:extLst>
              <a:ext uri="{FF2B5EF4-FFF2-40B4-BE49-F238E27FC236}">
                <a16:creationId xmlns:a16="http://schemas.microsoft.com/office/drawing/2014/main" xmlns="" id="{FF68C85F-5797-F2ED-04F5-83D939B7BE9F}"/>
              </a:ext>
            </a:extLst>
          </p:cNvPr>
          <p:cNvSpPr txBox="1"/>
          <p:nvPr/>
        </p:nvSpPr>
        <p:spPr>
          <a:xfrm>
            <a:off x="4276725" y="6138157"/>
            <a:ext cx="35814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57371" y="761"/>
            <a:ext cx="4707890" cy="939800"/>
          </a:xfrm>
          <a:prstGeom prst="rect">
            <a:avLst/>
          </a:prstGeom>
        </p:spPr>
        <p:txBody>
          <a:bodyPr vert="horz" wrap="square" lIns="0" tIns="12700" rIns="0" bIns="0" rtlCol="0">
            <a:spAutoFit/>
          </a:bodyPr>
          <a:lstStyle/>
          <a:p>
            <a:pPr marL="12700">
              <a:lnSpc>
                <a:spcPct val="100000"/>
              </a:lnSpc>
              <a:spcBef>
                <a:spcPts val="100"/>
              </a:spcBef>
            </a:pPr>
            <a:r>
              <a:rPr spc="-10" dirty="0"/>
              <a:t>Addition</a:t>
            </a:r>
            <a:r>
              <a:rPr spc="-55" dirty="0"/>
              <a:t> </a:t>
            </a:r>
            <a:r>
              <a:rPr spc="-25" dirty="0"/>
              <a:t>Step</a:t>
            </a:r>
            <a:r>
              <a:rPr spc="-45" dirty="0"/>
              <a:t> </a:t>
            </a:r>
            <a:r>
              <a:rPr dirty="0"/>
              <a:t>2</a:t>
            </a:r>
          </a:p>
        </p:txBody>
      </p:sp>
      <p:sp>
        <p:nvSpPr>
          <p:cNvPr id="3" name="object 3"/>
          <p:cNvSpPr txBox="1"/>
          <p:nvPr/>
        </p:nvSpPr>
        <p:spPr>
          <a:xfrm>
            <a:off x="1835911" y="5180203"/>
            <a:ext cx="8303259" cy="720725"/>
          </a:xfrm>
          <a:prstGeom prst="rect">
            <a:avLst/>
          </a:prstGeom>
        </p:spPr>
        <p:txBody>
          <a:bodyPr vert="horz" wrap="square" lIns="0" tIns="53975" rIns="0" bIns="0" rtlCol="0">
            <a:spAutoFit/>
          </a:bodyPr>
          <a:lstStyle/>
          <a:p>
            <a:pPr marL="1205865" marR="5080" indent="-1193800">
              <a:lnSpc>
                <a:spcPts val="2590"/>
              </a:lnSpc>
              <a:spcBef>
                <a:spcPts val="425"/>
              </a:spcBef>
            </a:pPr>
            <a:r>
              <a:rPr sz="2400" spc="-5" dirty="0">
                <a:latin typeface="Calibri"/>
                <a:cs typeface="Calibri"/>
              </a:rPr>
              <a:t>Example, </a:t>
            </a:r>
            <a:r>
              <a:rPr sz="2400" dirty="0">
                <a:latin typeface="Calibri"/>
                <a:cs typeface="Calibri"/>
              </a:rPr>
              <a:t>7+3. </a:t>
            </a:r>
            <a:r>
              <a:rPr sz="2400" spc="-5" dirty="0">
                <a:latin typeface="Calibri"/>
                <a:cs typeface="Calibri"/>
              </a:rPr>
              <a:t>7=X </a:t>
            </a:r>
            <a:r>
              <a:rPr sz="2400" dirty="0">
                <a:latin typeface="Calibri"/>
                <a:cs typeface="Calibri"/>
              </a:rPr>
              <a:t>and </a:t>
            </a:r>
            <a:r>
              <a:rPr sz="2400" spc="-75" dirty="0">
                <a:latin typeface="Calibri"/>
                <a:cs typeface="Calibri"/>
              </a:rPr>
              <a:t>3=Y. </a:t>
            </a:r>
            <a:r>
              <a:rPr sz="2400" spc="-10" dirty="0">
                <a:latin typeface="Calibri"/>
                <a:cs typeface="Calibri"/>
              </a:rPr>
              <a:t>Count </a:t>
            </a:r>
            <a:r>
              <a:rPr sz="2400" dirty="0">
                <a:latin typeface="Calibri"/>
                <a:cs typeface="Calibri"/>
              </a:rPr>
              <a:t>all </a:t>
            </a:r>
            <a:r>
              <a:rPr sz="2400" spc="-5" dirty="0">
                <a:latin typeface="Calibri"/>
                <a:cs typeface="Calibri"/>
              </a:rPr>
              <a:t>circles, </a:t>
            </a:r>
            <a:r>
              <a:rPr sz="2400" dirty="0">
                <a:latin typeface="Calibri"/>
                <a:cs typeface="Calibri"/>
              </a:rPr>
              <a:t>if 2 </a:t>
            </a:r>
            <a:r>
              <a:rPr sz="2400" spc="-5" dirty="0">
                <a:latin typeface="Calibri"/>
                <a:cs typeface="Calibri"/>
              </a:rPr>
              <a:t>circles </a:t>
            </a:r>
            <a:r>
              <a:rPr sz="2400" spc="-15" dirty="0">
                <a:latin typeface="Calibri"/>
                <a:cs typeface="Calibri"/>
              </a:rPr>
              <a:t>interact </a:t>
            </a:r>
            <a:r>
              <a:rPr sz="2400" spc="-10" dirty="0">
                <a:latin typeface="Calibri"/>
                <a:cs typeface="Calibri"/>
              </a:rPr>
              <a:t>you </a:t>
            </a:r>
            <a:r>
              <a:rPr sz="2400" spc="-530" dirty="0">
                <a:latin typeface="Calibri"/>
                <a:cs typeface="Calibri"/>
              </a:rPr>
              <a:t> </a:t>
            </a:r>
            <a:r>
              <a:rPr sz="2400" spc="-5" dirty="0">
                <a:latin typeface="Calibri"/>
                <a:cs typeface="Calibri"/>
              </a:rPr>
              <a:t>need</a:t>
            </a:r>
            <a:r>
              <a:rPr sz="2400" spc="-10" dirty="0">
                <a:latin typeface="Calibri"/>
                <a:cs typeface="Calibri"/>
              </a:rPr>
              <a:t> </a:t>
            </a:r>
            <a:r>
              <a:rPr sz="2400" spc="-15" dirty="0">
                <a:latin typeface="Calibri"/>
                <a:cs typeface="Calibri"/>
              </a:rPr>
              <a:t>to</a:t>
            </a:r>
            <a:r>
              <a:rPr sz="2400" spc="-10" dirty="0">
                <a:latin typeface="Calibri"/>
                <a:cs typeface="Calibri"/>
              </a:rPr>
              <a:t> </a:t>
            </a:r>
            <a:r>
              <a:rPr sz="2400" spc="-15" dirty="0">
                <a:latin typeface="Calibri"/>
                <a:cs typeface="Calibri"/>
              </a:rPr>
              <a:t>count</a:t>
            </a:r>
            <a:r>
              <a:rPr sz="2400" dirty="0">
                <a:latin typeface="Calibri"/>
                <a:cs typeface="Calibri"/>
              </a:rPr>
              <a:t> the </a:t>
            </a:r>
            <a:r>
              <a:rPr sz="2400" spc="-10" dirty="0">
                <a:latin typeface="Calibri"/>
                <a:cs typeface="Calibri"/>
              </a:rPr>
              <a:t>point</a:t>
            </a:r>
            <a:r>
              <a:rPr sz="2400" dirty="0">
                <a:latin typeface="Calibri"/>
                <a:cs typeface="Calibri"/>
              </a:rPr>
              <a:t> </a:t>
            </a:r>
            <a:r>
              <a:rPr sz="2400" spc="-15" dirty="0">
                <a:latin typeface="Calibri"/>
                <a:cs typeface="Calibri"/>
              </a:rPr>
              <a:t>at </a:t>
            </a:r>
            <a:r>
              <a:rPr sz="2400" dirty="0">
                <a:latin typeface="Calibri"/>
                <a:cs typeface="Calibri"/>
              </a:rPr>
              <a:t>which</a:t>
            </a:r>
            <a:r>
              <a:rPr sz="2400" spc="-10" dirty="0">
                <a:latin typeface="Calibri"/>
                <a:cs typeface="Calibri"/>
              </a:rPr>
              <a:t> </a:t>
            </a:r>
            <a:r>
              <a:rPr sz="2400" spc="-5" dirty="0">
                <a:latin typeface="Calibri"/>
                <a:cs typeface="Calibri"/>
              </a:rPr>
              <a:t>they</a:t>
            </a:r>
            <a:r>
              <a:rPr sz="2400" spc="-10" dirty="0">
                <a:latin typeface="Calibri"/>
                <a:cs typeface="Calibri"/>
              </a:rPr>
              <a:t> </a:t>
            </a:r>
            <a:r>
              <a:rPr sz="2400" spc="-15" dirty="0">
                <a:latin typeface="Calibri"/>
                <a:cs typeface="Calibri"/>
              </a:rPr>
              <a:t>intersect.</a:t>
            </a:r>
            <a:endParaRPr sz="2400">
              <a:latin typeface="Calibri"/>
              <a:cs typeface="Calibri"/>
            </a:endParaRPr>
          </a:p>
        </p:txBody>
      </p:sp>
      <p:grpSp>
        <p:nvGrpSpPr>
          <p:cNvPr id="4" name="object 4"/>
          <p:cNvGrpSpPr/>
          <p:nvPr/>
        </p:nvGrpSpPr>
        <p:grpSpPr>
          <a:xfrm>
            <a:off x="2409444" y="2767583"/>
            <a:ext cx="6400800" cy="1670685"/>
            <a:chOff x="2409444" y="2767583"/>
            <a:chExt cx="6400800" cy="1670685"/>
          </a:xfrm>
        </p:grpSpPr>
        <p:pic>
          <p:nvPicPr>
            <p:cNvPr id="5" name="object 5"/>
            <p:cNvPicPr/>
            <p:nvPr/>
          </p:nvPicPr>
          <p:blipFill>
            <a:blip r:embed="rId2" cstate="print"/>
            <a:stretch>
              <a:fillRect/>
            </a:stretch>
          </p:blipFill>
          <p:spPr>
            <a:xfrm>
              <a:off x="3323844" y="2779775"/>
              <a:ext cx="2743200" cy="920496"/>
            </a:xfrm>
            <a:prstGeom prst="rect">
              <a:avLst/>
            </a:prstGeom>
          </p:spPr>
        </p:pic>
        <p:pic>
          <p:nvPicPr>
            <p:cNvPr id="6" name="object 6"/>
            <p:cNvPicPr/>
            <p:nvPr/>
          </p:nvPicPr>
          <p:blipFill>
            <a:blip r:embed="rId3" cstate="print"/>
            <a:stretch>
              <a:fillRect/>
            </a:stretch>
          </p:blipFill>
          <p:spPr>
            <a:xfrm>
              <a:off x="6067044" y="2767583"/>
              <a:ext cx="914400" cy="920495"/>
            </a:xfrm>
            <a:prstGeom prst="rect">
              <a:avLst/>
            </a:prstGeom>
          </p:spPr>
        </p:pic>
        <p:pic>
          <p:nvPicPr>
            <p:cNvPr id="7" name="object 7"/>
            <p:cNvPicPr/>
            <p:nvPr/>
          </p:nvPicPr>
          <p:blipFill>
            <a:blip r:embed="rId3" cstate="print"/>
            <a:stretch>
              <a:fillRect/>
            </a:stretch>
          </p:blipFill>
          <p:spPr>
            <a:xfrm>
              <a:off x="7886700" y="2767583"/>
              <a:ext cx="914400" cy="920495"/>
            </a:xfrm>
            <a:prstGeom prst="rect">
              <a:avLst/>
            </a:prstGeom>
          </p:spPr>
        </p:pic>
        <p:pic>
          <p:nvPicPr>
            <p:cNvPr id="8" name="object 8"/>
            <p:cNvPicPr/>
            <p:nvPr/>
          </p:nvPicPr>
          <p:blipFill>
            <a:blip r:embed="rId3" cstate="print"/>
            <a:stretch>
              <a:fillRect/>
            </a:stretch>
          </p:blipFill>
          <p:spPr>
            <a:xfrm>
              <a:off x="6981444" y="2779775"/>
              <a:ext cx="914400" cy="920496"/>
            </a:xfrm>
            <a:prstGeom prst="rect">
              <a:avLst/>
            </a:prstGeom>
          </p:spPr>
        </p:pic>
        <p:pic>
          <p:nvPicPr>
            <p:cNvPr id="9" name="object 9"/>
            <p:cNvPicPr/>
            <p:nvPr/>
          </p:nvPicPr>
          <p:blipFill>
            <a:blip r:embed="rId4" cstate="print"/>
            <a:stretch>
              <a:fillRect/>
            </a:stretch>
          </p:blipFill>
          <p:spPr>
            <a:xfrm>
              <a:off x="6077711" y="3499103"/>
              <a:ext cx="1818132" cy="929640"/>
            </a:xfrm>
            <a:prstGeom prst="rect">
              <a:avLst/>
            </a:prstGeom>
          </p:spPr>
        </p:pic>
        <p:pic>
          <p:nvPicPr>
            <p:cNvPr id="10" name="object 10"/>
            <p:cNvPicPr/>
            <p:nvPr/>
          </p:nvPicPr>
          <p:blipFill>
            <a:blip r:embed="rId3" cstate="print"/>
            <a:stretch>
              <a:fillRect/>
            </a:stretch>
          </p:blipFill>
          <p:spPr>
            <a:xfrm>
              <a:off x="7895844" y="3517391"/>
              <a:ext cx="914400" cy="920496"/>
            </a:xfrm>
            <a:prstGeom prst="rect">
              <a:avLst/>
            </a:prstGeom>
          </p:spPr>
        </p:pic>
        <p:pic>
          <p:nvPicPr>
            <p:cNvPr id="11" name="object 11"/>
            <p:cNvPicPr/>
            <p:nvPr/>
          </p:nvPicPr>
          <p:blipFill>
            <a:blip r:embed="rId3" cstate="print"/>
            <a:stretch>
              <a:fillRect/>
            </a:stretch>
          </p:blipFill>
          <p:spPr>
            <a:xfrm>
              <a:off x="2409444" y="2779775"/>
              <a:ext cx="914400" cy="920496"/>
            </a:xfrm>
            <a:prstGeom prst="rect">
              <a:avLst/>
            </a:prstGeom>
          </p:spPr>
        </p:pic>
      </p:grpSp>
      <p:sp>
        <p:nvSpPr>
          <p:cNvPr id="12" name="object 12"/>
          <p:cNvSpPr txBox="1"/>
          <p:nvPr/>
        </p:nvSpPr>
        <p:spPr>
          <a:xfrm>
            <a:off x="2720720" y="2924683"/>
            <a:ext cx="3001010" cy="574040"/>
          </a:xfrm>
          <a:prstGeom prst="rect">
            <a:avLst/>
          </a:prstGeom>
        </p:spPr>
        <p:txBody>
          <a:bodyPr vert="horz" wrap="square" lIns="0" tIns="12700" rIns="0" bIns="0" rtlCol="0">
            <a:spAutoFit/>
          </a:bodyPr>
          <a:lstStyle/>
          <a:p>
            <a:pPr marL="12700">
              <a:lnSpc>
                <a:spcPct val="100000"/>
              </a:lnSpc>
              <a:spcBef>
                <a:spcPts val="100"/>
              </a:spcBef>
              <a:tabLst>
                <a:tab pos="926465" algn="l"/>
                <a:tab pos="1820545" algn="l"/>
                <a:tab pos="2755900" algn="l"/>
              </a:tabLst>
            </a:pPr>
            <a:r>
              <a:rPr sz="3600" dirty="0">
                <a:latin typeface="Calibri"/>
                <a:cs typeface="Calibri"/>
              </a:rPr>
              <a:t>1	2	3	4</a:t>
            </a:r>
            <a:endParaRPr sz="3600">
              <a:latin typeface="Calibri"/>
              <a:cs typeface="Calibri"/>
            </a:endParaRPr>
          </a:p>
        </p:txBody>
      </p:sp>
      <p:sp>
        <p:nvSpPr>
          <p:cNvPr id="13" name="object 13"/>
          <p:cNvSpPr txBox="1"/>
          <p:nvPr/>
        </p:nvSpPr>
        <p:spPr>
          <a:xfrm>
            <a:off x="6125971" y="3244672"/>
            <a:ext cx="257810" cy="574675"/>
          </a:xfrm>
          <a:prstGeom prst="rect">
            <a:avLst/>
          </a:prstGeom>
        </p:spPr>
        <p:txBody>
          <a:bodyPr vert="horz" wrap="square" lIns="0" tIns="12700" rIns="0" bIns="0" rtlCol="0">
            <a:spAutoFit/>
          </a:bodyPr>
          <a:lstStyle/>
          <a:p>
            <a:pPr marL="12700">
              <a:lnSpc>
                <a:spcPct val="100000"/>
              </a:lnSpc>
              <a:spcBef>
                <a:spcPts val="100"/>
              </a:spcBef>
            </a:pPr>
            <a:r>
              <a:rPr sz="3600" dirty="0">
                <a:latin typeface="Calibri"/>
                <a:cs typeface="Calibri"/>
              </a:rPr>
              <a:t>5</a:t>
            </a:r>
            <a:endParaRPr sz="3600">
              <a:latin typeface="Calibri"/>
              <a:cs typeface="Calibri"/>
            </a:endParaRPr>
          </a:p>
        </p:txBody>
      </p:sp>
      <p:sp>
        <p:nvSpPr>
          <p:cNvPr id="14" name="object 14"/>
          <p:cNvSpPr txBox="1"/>
          <p:nvPr/>
        </p:nvSpPr>
        <p:spPr>
          <a:xfrm>
            <a:off x="6653276" y="3227908"/>
            <a:ext cx="655320" cy="574675"/>
          </a:xfrm>
          <a:prstGeom prst="rect">
            <a:avLst/>
          </a:prstGeom>
        </p:spPr>
        <p:txBody>
          <a:bodyPr vert="horz" wrap="square" lIns="0" tIns="12700" rIns="0" bIns="0" rtlCol="0">
            <a:spAutoFit/>
          </a:bodyPr>
          <a:lstStyle/>
          <a:p>
            <a:pPr marL="12700">
              <a:lnSpc>
                <a:spcPct val="100000"/>
              </a:lnSpc>
              <a:spcBef>
                <a:spcPts val="100"/>
              </a:spcBef>
              <a:tabLst>
                <a:tab pos="409575" algn="l"/>
              </a:tabLst>
            </a:pPr>
            <a:r>
              <a:rPr sz="3600" dirty="0">
                <a:latin typeface="Calibri"/>
                <a:cs typeface="Calibri"/>
              </a:rPr>
              <a:t>6	</a:t>
            </a:r>
            <a:r>
              <a:rPr sz="5400" baseline="-2314" dirty="0">
                <a:latin typeface="Calibri"/>
                <a:cs typeface="Calibri"/>
              </a:rPr>
              <a:t>7</a:t>
            </a:r>
            <a:endParaRPr sz="5400" baseline="-2314">
              <a:latin typeface="Calibri"/>
              <a:cs typeface="Calibri"/>
            </a:endParaRPr>
          </a:p>
        </p:txBody>
      </p:sp>
      <p:sp>
        <p:nvSpPr>
          <p:cNvPr id="15" name="object 15"/>
          <p:cNvSpPr txBox="1"/>
          <p:nvPr/>
        </p:nvSpPr>
        <p:spPr>
          <a:xfrm>
            <a:off x="7588757" y="3261105"/>
            <a:ext cx="1303655" cy="574040"/>
          </a:xfrm>
          <a:prstGeom prst="rect">
            <a:avLst/>
          </a:prstGeom>
        </p:spPr>
        <p:txBody>
          <a:bodyPr vert="horz" wrap="square" lIns="0" tIns="12700" rIns="0" bIns="0" rtlCol="0">
            <a:spAutoFit/>
          </a:bodyPr>
          <a:lstStyle/>
          <a:p>
            <a:pPr marL="12700">
              <a:lnSpc>
                <a:spcPct val="100000"/>
              </a:lnSpc>
              <a:spcBef>
                <a:spcPts val="100"/>
              </a:spcBef>
              <a:tabLst>
                <a:tab pos="826769" algn="l"/>
              </a:tabLst>
            </a:pPr>
            <a:r>
              <a:rPr sz="5400" baseline="1543" dirty="0">
                <a:latin typeface="Calibri"/>
                <a:cs typeface="Calibri"/>
              </a:rPr>
              <a:t>8</a:t>
            </a:r>
            <a:r>
              <a:rPr sz="5400" spc="120" baseline="1543" dirty="0">
                <a:latin typeface="Calibri"/>
                <a:cs typeface="Calibri"/>
              </a:rPr>
              <a:t> </a:t>
            </a:r>
            <a:r>
              <a:rPr sz="3600" dirty="0">
                <a:latin typeface="Calibri"/>
                <a:cs typeface="Calibri"/>
              </a:rPr>
              <a:t>9	</a:t>
            </a:r>
            <a:r>
              <a:rPr sz="3600" spc="-5" dirty="0">
                <a:latin typeface="Calibri"/>
                <a:cs typeface="Calibri"/>
              </a:rPr>
              <a:t>10</a:t>
            </a:r>
            <a:endParaRPr sz="3600">
              <a:latin typeface="Calibri"/>
              <a:cs typeface="Calibri"/>
            </a:endParaRPr>
          </a:p>
        </p:txBody>
      </p:sp>
      <p:sp>
        <p:nvSpPr>
          <p:cNvPr id="17" name="TextBox 16">
            <a:extLst>
              <a:ext uri="{FF2B5EF4-FFF2-40B4-BE49-F238E27FC236}">
                <a16:creationId xmlns:a16="http://schemas.microsoft.com/office/drawing/2014/main" xmlns="" id="{CEC319CE-EAAE-A62F-5274-891D8A983213}"/>
              </a:ext>
            </a:extLst>
          </p:cNvPr>
          <p:cNvSpPr txBox="1"/>
          <p:nvPr/>
        </p:nvSpPr>
        <p:spPr>
          <a:xfrm>
            <a:off x="4264406" y="6172200"/>
            <a:ext cx="3605275"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857371" y="761"/>
            <a:ext cx="4707890" cy="939800"/>
          </a:xfrm>
          <a:prstGeom prst="rect">
            <a:avLst/>
          </a:prstGeom>
        </p:spPr>
        <p:txBody>
          <a:bodyPr vert="horz" wrap="square" lIns="0" tIns="12700" rIns="0" bIns="0" rtlCol="0">
            <a:spAutoFit/>
          </a:bodyPr>
          <a:lstStyle/>
          <a:p>
            <a:pPr marL="12700">
              <a:lnSpc>
                <a:spcPct val="100000"/>
              </a:lnSpc>
              <a:spcBef>
                <a:spcPts val="100"/>
              </a:spcBef>
            </a:pPr>
            <a:r>
              <a:rPr spc="-10" dirty="0"/>
              <a:t>Addition</a:t>
            </a:r>
            <a:r>
              <a:rPr spc="-55" dirty="0"/>
              <a:t> </a:t>
            </a:r>
            <a:r>
              <a:rPr spc="-25" dirty="0"/>
              <a:t>Step</a:t>
            </a:r>
            <a:r>
              <a:rPr spc="-45" dirty="0"/>
              <a:t> </a:t>
            </a:r>
            <a:r>
              <a:rPr dirty="0"/>
              <a:t>3</a:t>
            </a:r>
          </a:p>
        </p:txBody>
      </p:sp>
      <p:sp>
        <p:nvSpPr>
          <p:cNvPr id="3" name="object 3"/>
          <p:cNvSpPr txBox="1"/>
          <p:nvPr/>
        </p:nvSpPr>
        <p:spPr>
          <a:xfrm>
            <a:off x="1499108" y="5180203"/>
            <a:ext cx="8977630" cy="720725"/>
          </a:xfrm>
          <a:prstGeom prst="rect">
            <a:avLst/>
          </a:prstGeom>
        </p:spPr>
        <p:txBody>
          <a:bodyPr vert="horz" wrap="square" lIns="0" tIns="53975" rIns="0" bIns="0" rtlCol="0">
            <a:spAutoFit/>
          </a:bodyPr>
          <a:lstStyle/>
          <a:p>
            <a:pPr marL="3803015" marR="5080" indent="-3790950">
              <a:lnSpc>
                <a:spcPts val="2590"/>
              </a:lnSpc>
              <a:spcBef>
                <a:spcPts val="425"/>
              </a:spcBef>
            </a:pPr>
            <a:r>
              <a:rPr sz="2400" spc="-5" dirty="0">
                <a:latin typeface="Calibri"/>
                <a:cs typeface="Calibri"/>
              </a:rPr>
              <a:t>Example, </a:t>
            </a:r>
            <a:r>
              <a:rPr sz="2400" dirty="0">
                <a:latin typeface="Calibri"/>
                <a:cs typeface="Calibri"/>
              </a:rPr>
              <a:t>7+3. </a:t>
            </a:r>
            <a:r>
              <a:rPr sz="2400" spc="-5" dirty="0">
                <a:latin typeface="Calibri"/>
                <a:cs typeface="Calibri"/>
              </a:rPr>
              <a:t>After </a:t>
            </a:r>
            <a:r>
              <a:rPr sz="2400" spc="-10" dirty="0">
                <a:latin typeface="Calibri"/>
                <a:cs typeface="Calibri"/>
              </a:rPr>
              <a:t>counting you'll </a:t>
            </a:r>
            <a:r>
              <a:rPr sz="2400" spc="-20" dirty="0">
                <a:latin typeface="Calibri"/>
                <a:cs typeface="Calibri"/>
              </a:rPr>
              <a:t>have </a:t>
            </a:r>
            <a:r>
              <a:rPr sz="2400" spc="-10" dirty="0">
                <a:latin typeface="Calibri"/>
                <a:cs typeface="Calibri"/>
              </a:rPr>
              <a:t>your answer </a:t>
            </a:r>
            <a:r>
              <a:rPr sz="2400" spc="-15" dirty="0">
                <a:latin typeface="Calibri"/>
                <a:cs typeface="Calibri"/>
              </a:rPr>
              <a:t>at </a:t>
            </a:r>
            <a:r>
              <a:rPr sz="2400" dirty="0">
                <a:latin typeface="Calibri"/>
                <a:cs typeface="Calibri"/>
              </a:rPr>
              <a:t>the end which is </a:t>
            </a:r>
            <a:r>
              <a:rPr sz="2400" spc="-530" dirty="0">
                <a:latin typeface="Calibri"/>
                <a:cs typeface="Calibri"/>
              </a:rPr>
              <a:t> </a:t>
            </a:r>
            <a:r>
              <a:rPr sz="2400" spc="-5" dirty="0">
                <a:latin typeface="Calibri"/>
                <a:cs typeface="Calibri"/>
              </a:rPr>
              <a:t>10.</a:t>
            </a:r>
            <a:r>
              <a:rPr sz="2400" spc="-10" dirty="0">
                <a:latin typeface="Calibri"/>
                <a:cs typeface="Calibri"/>
              </a:rPr>
              <a:t> 7+3=10</a:t>
            </a:r>
            <a:endParaRPr sz="2400">
              <a:latin typeface="Calibri"/>
              <a:cs typeface="Calibri"/>
            </a:endParaRPr>
          </a:p>
        </p:txBody>
      </p:sp>
      <p:grpSp>
        <p:nvGrpSpPr>
          <p:cNvPr id="4" name="object 4"/>
          <p:cNvGrpSpPr/>
          <p:nvPr/>
        </p:nvGrpSpPr>
        <p:grpSpPr>
          <a:xfrm>
            <a:off x="2409444" y="2767583"/>
            <a:ext cx="6400800" cy="1670685"/>
            <a:chOff x="2409444" y="2767583"/>
            <a:chExt cx="6400800" cy="1670685"/>
          </a:xfrm>
        </p:grpSpPr>
        <p:pic>
          <p:nvPicPr>
            <p:cNvPr id="5" name="object 5"/>
            <p:cNvPicPr/>
            <p:nvPr/>
          </p:nvPicPr>
          <p:blipFill>
            <a:blip r:embed="rId2" cstate="print"/>
            <a:stretch>
              <a:fillRect/>
            </a:stretch>
          </p:blipFill>
          <p:spPr>
            <a:xfrm>
              <a:off x="3323844" y="2779775"/>
              <a:ext cx="2743200" cy="920496"/>
            </a:xfrm>
            <a:prstGeom prst="rect">
              <a:avLst/>
            </a:prstGeom>
          </p:spPr>
        </p:pic>
        <p:pic>
          <p:nvPicPr>
            <p:cNvPr id="6" name="object 6"/>
            <p:cNvPicPr/>
            <p:nvPr/>
          </p:nvPicPr>
          <p:blipFill>
            <a:blip r:embed="rId3" cstate="print"/>
            <a:stretch>
              <a:fillRect/>
            </a:stretch>
          </p:blipFill>
          <p:spPr>
            <a:xfrm>
              <a:off x="6067044" y="2767583"/>
              <a:ext cx="914400" cy="920495"/>
            </a:xfrm>
            <a:prstGeom prst="rect">
              <a:avLst/>
            </a:prstGeom>
          </p:spPr>
        </p:pic>
        <p:pic>
          <p:nvPicPr>
            <p:cNvPr id="7" name="object 7"/>
            <p:cNvPicPr/>
            <p:nvPr/>
          </p:nvPicPr>
          <p:blipFill>
            <a:blip r:embed="rId3" cstate="print"/>
            <a:stretch>
              <a:fillRect/>
            </a:stretch>
          </p:blipFill>
          <p:spPr>
            <a:xfrm>
              <a:off x="7886700" y="2767583"/>
              <a:ext cx="914400" cy="920495"/>
            </a:xfrm>
            <a:prstGeom prst="rect">
              <a:avLst/>
            </a:prstGeom>
          </p:spPr>
        </p:pic>
        <p:pic>
          <p:nvPicPr>
            <p:cNvPr id="8" name="object 8"/>
            <p:cNvPicPr/>
            <p:nvPr/>
          </p:nvPicPr>
          <p:blipFill>
            <a:blip r:embed="rId3" cstate="print"/>
            <a:stretch>
              <a:fillRect/>
            </a:stretch>
          </p:blipFill>
          <p:spPr>
            <a:xfrm>
              <a:off x="6981444" y="2779775"/>
              <a:ext cx="914400" cy="920496"/>
            </a:xfrm>
            <a:prstGeom prst="rect">
              <a:avLst/>
            </a:prstGeom>
          </p:spPr>
        </p:pic>
        <p:pic>
          <p:nvPicPr>
            <p:cNvPr id="9" name="object 9"/>
            <p:cNvPicPr/>
            <p:nvPr/>
          </p:nvPicPr>
          <p:blipFill>
            <a:blip r:embed="rId4" cstate="print"/>
            <a:stretch>
              <a:fillRect/>
            </a:stretch>
          </p:blipFill>
          <p:spPr>
            <a:xfrm>
              <a:off x="6077711" y="3499103"/>
              <a:ext cx="1818132" cy="929640"/>
            </a:xfrm>
            <a:prstGeom prst="rect">
              <a:avLst/>
            </a:prstGeom>
          </p:spPr>
        </p:pic>
        <p:pic>
          <p:nvPicPr>
            <p:cNvPr id="10" name="object 10"/>
            <p:cNvPicPr/>
            <p:nvPr/>
          </p:nvPicPr>
          <p:blipFill>
            <a:blip r:embed="rId3" cstate="print"/>
            <a:stretch>
              <a:fillRect/>
            </a:stretch>
          </p:blipFill>
          <p:spPr>
            <a:xfrm>
              <a:off x="7895844" y="3517391"/>
              <a:ext cx="914400" cy="920496"/>
            </a:xfrm>
            <a:prstGeom prst="rect">
              <a:avLst/>
            </a:prstGeom>
          </p:spPr>
        </p:pic>
        <p:pic>
          <p:nvPicPr>
            <p:cNvPr id="11" name="object 11"/>
            <p:cNvPicPr/>
            <p:nvPr/>
          </p:nvPicPr>
          <p:blipFill>
            <a:blip r:embed="rId3" cstate="print"/>
            <a:stretch>
              <a:fillRect/>
            </a:stretch>
          </p:blipFill>
          <p:spPr>
            <a:xfrm>
              <a:off x="2409444" y="2779775"/>
              <a:ext cx="914400" cy="920496"/>
            </a:xfrm>
            <a:prstGeom prst="rect">
              <a:avLst/>
            </a:prstGeom>
          </p:spPr>
        </p:pic>
      </p:grpSp>
      <p:sp>
        <p:nvSpPr>
          <p:cNvPr id="12" name="object 12"/>
          <p:cNvSpPr txBox="1"/>
          <p:nvPr/>
        </p:nvSpPr>
        <p:spPr>
          <a:xfrm>
            <a:off x="2720720" y="2924683"/>
            <a:ext cx="3001010" cy="574040"/>
          </a:xfrm>
          <a:prstGeom prst="rect">
            <a:avLst/>
          </a:prstGeom>
        </p:spPr>
        <p:txBody>
          <a:bodyPr vert="horz" wrap="square" lIns="0" tIns="12700" rIns="0" bIns="0" rtlCol="0">
            <a:spAutoFit/>
          </a:bodyPr>
          <a:lstStyle/>
          <a:p>
            <a:pPr marL="12700">
              <a:lnSpc>
                <a:spcPct val="100000"/>
              </a:lnSpc>
              <a:spcBef>
                <a:spcPts val="100"/>
              </a:spcBef>
              <a:tabLst>
                <a:tab pos="926465" algn="l"/>
                <a:tab pos="1820545" algn="l"/>
                <a:tab pos="2755900" algn="l"/>
              </a:tabLst>
            </a:pPr>
            <a:r>
              <a:rPr sz="3600" dirty="0">
                <a:latin typeface="Calibri"/>
                <a:cs typeface="Calibri"/>
              </a:rPr>
              <a:t>1	2	3	4</a:t>
            </a:r>
            <a:endParaRPr sz="3600">
              <a:latin typeface="Calibri"/>
              <a:cs typeface="Calibri"/>
            </a:endParaRPr>
          </a:p>
        </p:txBody>
      </p:sp>
      <p:sp>
        <p:nvSpPr>
          <p:cNvPr id="13" name="object 13"/>
          <p:cNvSpPr txBox="1"/>
          <p:nvPr/>
        </p:nvSpPr>
        <p:spPr>
          <a:xfrm>
            <a:off x="6125971" y="3244672"/>
            <a:ext cx="257810" cy="574675"/>
          </a:xfrm>
          <a:prstGeom prst="rect">
            <a:avLst/>
          </a:prstGeom>
        </p:spPr>
        <p:txBody>
          <a:bodyPr vert="horz" wrap="square" lIns="0" tIns="12700" rIns="0" bIns="0" rtlCol="0">
            <a:spAutoFit/>
          </a:bodyPr>
          <a:lstStyle/>
          <a:p>
            <a:pPr marL="12700">
              <a:lnSpc>
                <a:spcPct val="100000"/>
              </a:lnSpc>
              <a:spcBef>
                <a:spcPts val="100"/>
              </a:spcBef>
            </a:pPr>
            <a:r>
              <a:rPr sz="3600" dirty="0">
                <a:latin typeface="Calibri"/>
                <a:cs typeface="Calibri"/>
              </a:rPr>
              <a:t>5</a:t>
            </a:r>
            <a:endParaRPr sz="3600">
              <a:latin typeface="Calibri"/>
              <a:cs typeface="Calibri"/>
            </a:endParaRPr>
          </a:p>
        </p:txBody>
      </p:sp>
      <p:sp>
        <p:nvSpPr>
          <p:cNvPr id="14" name="object 14"/>
          <p:cNvSpPr txBox="1"/>
          <p:nvPr/>
        </p:nvSpPr>
        <p:spPr>
          <a:xfrm>
            <a:off x="6653276" y="3227908"/>
            <a:ext cx="655320" cy="574675"/>
          </a:xfrm>
          <a:prstGeom prst="rect">
            <a:avLst/>
          </a:prstGeom>
        </p:spPr>
        <p:txBody>
          <a:bodyPr vert="horz" wrap="square" lIns="0" tIns="12700" rIns="0" bIns="0" rtlCol="0">
            <a:spAutoFit/>
          </a:bodyPr>
          <a:lstStyle/>
          <a:p>
            <a:pPr marL="12700">
              <a:lnSpc>
                <a:spcPct val="100000"/>
              </a:lnSpc>
              <a:spcBef>
                <a:spcPts val="100"/>
              </a:spcBef>
              <a:tabLst>
                <a:tab pos="409575" algn="l"/>
              </a:tabLst>
            </a:pPr>
            <a:r>
              <a:rPr sz="3600" dirty="0">
                <a:latin typeface="Calibri"/>
                <a:cs typeface="Calibri"/>
              </a:rPr>
              <a:t>6	</a:t>
            </a:r>
            <a:r>
              <a:rPr sz="5400" baseline="-2314" dirty="0">
                <a:latin typeface="Calibri"/>
                <a:cs typeface="Calibri"/>
              </a:rPr>
              <a:t>7</a:t>
            </a:r>
            <a:endParaRPr sz="5400" baseline="-2314">
              <a:latin typeface="Calibri"/>
              <a:cs typeface="Calibri"/>
            </a:endParaRPr>
          </a:p>
        </p:txBody>
      </p:sp>
      <p:sp>
        <p:nvSpPr>
          <p:cNvPr id="15" name="object 15"/>
          <p:cNvSpPr txBox="1"/>
          <p:nvPr/>
        </p:nvSpPr>
        <p:spPr>
          <a:xfrm>
            <a:off x="7588757" y="3261105"/>
            <a:ext cx="1303655" cy="574040"/>
          </a:xfrm>
          <a:prstGeom prst="rect">
            <a:avLst/>
          </a:prstGeom>
        </p:spPr>
        <p:txBody>
          <a:bodyPr vert="horz" wrap="square" lIns="0" tIns="12700" rIns="0" bIns="0" rtlCol="0">
            <a:spAutoFit/>
          </a:bodyPr>
          <a:lstStyle/>
          <a:p>
            <a:pPr marL="12700">
              <a:lnSpc>
                <a:spcPct val="100000"/>
              </a:lnSpc>
              <a:spcBef>
                <a:spcPts val="100"/>
              </a:spcBef>
              <a:tabLst>
                <a:tab pos="826769" algn="l"/>
              </a:tabLst>
            </a:pPr>
            <a:r>
              <a:rPr sz="5400" baseline="1543" dirty="0">
                <a:latin typeface="Calibri"/>
                <a:cs typeface="Calibri"/>
              </a:rPr>
              <a:t>8</a:t>
            </a:r>
            <a:r>
              <a:rPr sz="5400" spc="120" baseline="1543" dirty="0">
                <a:latin typeface="Calibri"/>
                <a:cs typeface="Calibri"/>
              </a:rPr>
              <a:t> </a:t>
            </a:r>
            <a:r>
              <a:rPr sz="3600" dirty="0">
                <a:latin typeface="Calibri"/>
                <a:cs typeface="Calibri"/>
              </a:rPr>
              <a:t>9	</a:t>
            </a:r>
            <a:r>
              <a:rPr sz="3600" spc="-5" dirty="0">
                <a:latin typeface="Calibri"/>
                <a:cs typeface="Calibri"/>
              </a:rPr>
              <a:t>10</a:t>
            </a:r>
            <a:endParaRPr sz="3600">
              <a:latin typeface="Calibri"/>
              <a:cs typeface="Calibri"/>
            </a:endParaRPr>
          </a:p>
        </p:txBody>
      </p:sp>
      <p:grpSp>
        <p:nvGrpSpPr>
          <p:cNvPr id="16" name="object 16"/>
          <p:cNvGrpSpPr/>
          <p:nvPr/>
        </p:nvGrpSpPr>
        <p:grpSpPr>
          <a:xfrm>
            <a:off x="9015983" y="3264408"/>
            <a:ext cx="2034539" cy="645160"/>
            <a:chOff x="9015983" y="3264408"/>
            <a:chExt cx="2034539" cy="645160"/>
          </a:xfrm>
        </p:grpSpPr>
        <p:sp>
          <p:nvSpPr>
            <p:cNvPr id="17" name="object 17"/>
            <p:cNvSpPr/>
            <p:nvPr/>
          </p:nvSpPr>
          <p:spPr>
            <a:xfrm>
              <a:off x="9022079" y="3270504"/>
              <a:ext cx="2022475" cy="632460"/>
            </a:xfrm>
            <a:custGeom>
              <a:avLst/>
              <a:gdLst/>
              <a:ahLst/>
              <a:cxnLst/>
              <a:rect l="l" t="t" r="r" b="b"/>
              <a:pathLst>
                <a:path w="2022475" h="632460">
                  <a:moveTo>
                    <a:pt x="316229" y="0"/>
                  </a:moveTo>
                  <a:lnTo>
                    <a:pt x="0" y="316230"/>
                  </a:lnTo>
                  <a:lnTo>
                    <a:pt x="316229" y="632460"/>
                  </a:lnTo>
                  <a:lnTo>
                    <a:pt x="316229" y="474345"/>
                  </a:lnTo>
                  <a:lnTo>
                    <a:pt x="2022348" y="474345"/>
                  </a:lnTo>
                  <a:lnTo>
                    <a:pt x="2022348" y="158115"/>
                  </a:lnTo>
                  <a:lnTo>
                    <a:pt x="316229" y="158115"/>
                  </a:lnTo>
                  <a:lnTo>
                    <a:pt x="316229" y="0"/>
                  </a:lnTo>
                  <a:close/>
                </a:path>
              </a:pathLst>
            </a:custGeom>
            <a:solidFill>
              <a:srgbClr val="000000"/>
            </a:solidFill>
          </p:spPr>
          <p:txBody>
            <a:bodyPr wrap="square" lIns="0" tIns="0" rIns="0" bIns="0" rtlCol="0"/>
            <a:lstStyle/>
            <a:p>
              <a:endParaRPr/>
            </a:p>
          </p:txBody>
        </p:sp>
        <p:sp>
          <p:nvSpPr>
            <p:cNvPr id="18" name="object 18"/>
            <p:cNvSpPr/>
            <p:nvPr/>
          </p:nvSpPr>
          <p:spPr>
            <a:xfrm>
              <a:off x="9022079" y="3270504"/>
              <a:ext cx="2022475" cy="632460"/>
            </a:xfrm>
            <a:custGeom>
              <a:avLst/>
              <a:gdLst/>
              <a:ahLst/>
              <a:cxnLst/>
              <a:rect l="l" t="t" r="r" b="b"/>
              <a:pathLst>
                <a:path w="2022475" h="632460">
                  <a:moveTo>
                    <a:pt x="0" y="316230"/>
                  </a:moveTo>
                  <a:lnTo>
                    <a:pt x="316229" y="0"/>
                  </a:lnTo>
                  <a:lnTo>
                    <a:pt x="316229" y="158115"/>
                  </a:lnTo>
                  <a:lnTo>
                    <a:pt x="2022348" y="158115"/>
                  </a:lnTo>
                  <a:lnTo>
                    <a:pt x="2022348" y="474345"/>
                  </a:lnTo>
                  <a:lnTo>
                    <a:pt x="316229" y="474345"/>
                  </a:lnTo>
                  <a:lnTo>
                    <a:pt x="316229" y="632460"/>
                  </a:lnTo>
                  <a:lnTo>
                    <a:pt x="0" y="316230"/>
                  </a:lnTo>
                  <a:close/>
                </a:path>
              </a:pathLst>
            </a:custGeom>
            <a:ln w="12192">
              <a:solidFill>
                <a:srgbClr val="41709C"/>
              </a:solidFill>
            </a:ln>
          </p:spPr>
          <p:txBody>
            <a:bodyPr wrap="square" lIns="0" tIns="0" rIns="0" bIns="0" rtlCol="0"/>
            <a:lstStyle/>
            <a:p>
              <a:endParaRPr/>
            </a:p>
          </p:txBody>
        </p:sp>
      </p:grpSp>
      <p:sp>
        <p:nvSpPr>
          <p:cNvPr id="20" name="TextBox 19">
            <a:extLst>
              <a:ext uri="{FF2B5EF4-FFF2-40B4-BE49-F238E27FC236}">
                <a16:creationId xmlns:a16="http://schemas.microsoft.com/office/drawing/2014/main" xmlns="" id="{610F7ABC-7749-45D2-FEBC-49EE5F680C1B}"/>
              </a:ext>
            </a:extLst>
          </p:cNvPr>
          <p:cNvSpPr txBox="1"/>
          <p:nvPr/>
        </p:nvSpPr>
        <p:spPr>
          <a:xfrm>
            <a:off x="4409313" y="6283056"/>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94075" y="761"/>
            <a:ext cx="5640705" cy="939800"/>
          </a:xfrm>
          <a:prstGeom prst="rect">
            <a:avLst/>
          </a:prstGeom>
        </p:spPr>
        <p:txBody>
          <a:bodyPr vert="horz" wrap="square" lIns="0" tIns="12700" rIns="0" bIns="0" rtlCol="0">
            <a:spAutoFit/>
          </a:bodyPr>
          <a:lstStyle/>
          <a:p>
            <a:pPr marL="12700">
              <a:lnSpc>
                <a:spcPct val="100000"/>
              </a:lnSpc>
              <a:spcBef>
                <a:spcPts val="100"/>
              </a:spcBef>
            </a:pPr>
            <a:r>
              <a:rPr spc="-15" dirty="0"/>
              <a:t>Subtraction</a:t>
            </a:r>
            <a:r>
              <a:rPr spc="-60" dirty="0"/>
              <a:t> </a:t>
            </a:r>
            <a:r>
              <a:rPr spc="-20" dirty="0"/>
              <a:t>Step</a:t>
            </a:r>
            <a:r>
              <a:rPr spc="-50" dirty="0"/>
              <a:t> </a:t>
            </a:r>
            <a:r>
              <a:rPr dirty="0"/>
              <a:t>1</a:t>
            </a:r>
          </a:p>
        </p:txBody>
      </p:sp>
      <p:sp>
        <p:nvSpPr>
          <p:cNvPr id="3" name="object 3"/>
          <p:cNvSpPr txBox="1"/>
          <p:nvPr/>
        </p:nvSpPr>
        <p:spPr>
          <a:xfrm>
            <a:off x="2658872" y="5180203"/>
            <a:ext cx="6659880" cy="391160"/>
          </a:xfrm>
          <a:prstGeom prst="rect">
            <a:avLst/>
          </a:prstGeom>
        </p:spPr>
        <p:txBody>
          <a:bodyPr vert="horz" wrap="square" lIns="0" tIns="12700" rIns="0" bIns="0" rtlCol="0">
            <a:spAutoFit/>
          </a:bodyPr>
          <a:lstStyle/>
          <a:p>
            <a:pPr marL="12700">
              <a:lnSpc>
                <a:spcPct val="100000"/>
              </a:lnSpc>
              <a:spcBef>
                <a:spcPts val="100"/>
              </a:spcBef>
            </a:pPr>
            <a:r>
              <a:rPr sz="2400" spc="-5" dirty="0">
                <a:latin typeface="Calibri"/>
                <a:cs typeface="Calibri"/>
              </a:rPr>
              <a:t>Example,</a:t>
            </a:r>
            <a:r>
              <a:rPr sz="2400" spc="-20" dirty="0">
                <a:latin typeface="Calibri"/>
                <a:cs typeface="Calibri"/>
              </a:rPr>
              <a:t> </a:t>
            </a:r>
            <a:r>
              <a:rPr sz="2400" spc="-5" dirty="0">
                <a:latin typeface="Calibri"/>
                <a:cs typeface="Calibri"/>
              </a:rPr>
              <a:t>7-3.</a:t>
            </a:r>
            <a:r>
              <a:rPr sz="2400" spc="-15" dirty="0">
                <a:latin typeface="Calibri"/>
                <a:cs typeface="Calibri"/>
              </a:rPr>
              <a:t> </a:t>
            </a:r>
            <a:r>
              <a:rPr sz="2400" spc="-5" dirty="0">
                <a:latin typeface="Calibri"/>
                <a:cs typeface="Calibri"/>
              </a:rPr>
              <a:t>7=X </a:t>
            </a:r>
            <a:r>
              <a:rPr sz="2400" dirty="0">
                <a:latin typeface="Calibri"/>
                <a:cs typeface="Calibri"/>
              </a:rPr>
              <a:t>and</a:t>
            </a:r>
            <a:r>
              <a:rPr sz="2400" spc="-10" dirty="0">
                <a:latin typeface="Calibri"/>
                <a:cs typeface="Calibri"/>
              </a:rPr>
              <a:t> </a:t>
            </a:r>
            <a:r>
              <a:rPr sz="2400" spc="-75" dirty="0">
                <a:latin typeface="Calibri"/>
                <a:cs typeface="Calibri"/>
              </a:rPr>
              <a:t>3=Y.</a:t>
            </a:r>
            <a:r>
              <a:rPr sz="2400" spc="-10" dirty="0">
                <a:latin typeface="Calibri"/>
                <a:cs typeface="Calibri"/>
              </a:rPr>
              <a:t> </a:t>
            </a:r>
            <a:r>
              <a:rPr sz="2400" spc="-15" dirty="0">
                <a:latin typeface="Calibri"/>
                <a:cs typeface="Calibri"/>
              </a:rPr>
              <a:t>Draw</a:t>
            </a:r>
            <a:r>
              <a:rPr sz="2400" spc="-35" dirty="0">
                <a:latin typeface="Calibri"/>
                <a:cs typeface="Calibri"/>
              </a:rPr>
              <a:t> </a:t>
            </a:r>
            <a:r>
              <a:rPr sz="2400" dirty="0">
                <a:latin typeface="Calibri"/>
                <a:cs typeface="Calibri"/>
              </a:rPr>
              <a:t>X</a:t>
            </a:r>
            <a:r>
              <a:rPr sz="2400" spc="-10" dirty="0">
                <a:latin typeface="Calibri"/>
                <a:cs typeface="Calibri"/>
              </a:rPr>
              <a:t> </a:t>
            </a:r>
            <a:r>
              <a:rPr sz="2400" spc="-5" dirty="0">
                <a:latin typeface="Calibri"/>
                <a:cs typeface="Calibri"/>
              </a:rPr>
              <a:t>on</a:t>
            </a:r>
            <a:r>
              <a:rPr sz="2400" spc="-10" dirty="0">
                <a:latin typeface="Calibri"/>
                <a:cs typeface="Calibri"/>
              </a:rPr>
              <a:t> top</a:t>
            </a:r>
            <a:r>
              <a:rPr sz="2400" spc="-30" dirty="0">
                <a:latin typeface="Calibri"/>
                <a:cs typeface="Calibri"/>
              </a:rPr>
              <a:t> </a:t>
            </a:r>
            <a:r>
              <a:rPr sz="2400" spc="-5" dirty="0">
                <a:latin typeface="Calibri"/>
                <a:cs typeface="Calibri"/>
              </a:rPr>
              <a:t>of</a:t>
            </a:r>
            <a:r>
              <a:rPr sz="2400" spc="-10" dirty="0">
                <a:latin typeface="Calibri"/>
                <a:cs typeface="Calibri"/>
              </a:rPr>
              <a:t> </a:t>
            </a:r>
            <a:r>
              <a:rPr sz="2400" dirty="0">
                <a:latin typeface="Calibri"/>
                <a:cs typeface="Calibri"/>
              </a:rPr>
              <a:t>Y </a:t>
            </a:r>
            <a:r>
              <a:rPr sz="2400" spc="-15" dirty="0">
                <a:latin typeface="Calibri"/>
                <a:cs typeface="Calibri"/>
              </a:rPr>
              <a:t>always.</a:t>
            </a:r>
            <a:endParaRPr sz="2400">
              <a:latin typeface="Calibri"/>
              <a:cs typeface="Calibri"/>
            </a:endParaRPr>
          </a:p>
        </p:txBody>
      </p:sp>
      <p:grpSp>
        <p:nvGrpSpPr>
          <p:cNvPr id="4" name="object 4"/>
          <p:cNvGrpSpPr/>
          <p:nvPr/>
        </p:nvGrpSpPr>
        <p:grpSpPr>
          <a:xfrm>
            <a:off x="2409444" y="2767583"/>
            <a:ext cx="6400800" cy="1670685"/>
            <a:chOff x="2409444" y="2767583"/>
            <a:chExt cx="6400800" cy="1670685"/>
          </a:xfrm>
        </p:grpSpPr>
        <p:pic>
          <p:nvPicPr>
            <p:cNvPr id="5" name="object 5"/>
            <p:cNvPicPr/>
            <p:nvPr/>
          </p:nvPicPr>
          <p:blipFill>
            <a:blip r:embed="rId2" cstate="print"/>
            <a:stretch>
              <a:fillRect/>
            </a:stretch>
          </p:blipFill>
          <p:spPr>
            <a:xfrm>
              <a:off x="3323844" y="2779775"/>
              <a:ext cx="2743200" cy="920496"/>
            </a:xfrm>
            <a:prstGeom prst="rect">
              <a:avLst/>
            </a:prstGeom>
          </p:spPr>
        </p:pic>
        <p:pic>
          <p:nvPicPr>
            <p:cNvPr id="6" name="object 6"/>
            <p:cNvPicPr/>
            <p:nvPr/>
          </p:nvPicPr>
          <p:blipFill>
            <a:blip r:embed="rId3" cstate="print"/>
            <a:stretch>
              <a:fillRect/>
            </a:stretch>
          </p:blipFill>
          <p:spPr>
            <a:xfrm>
              <a:off x="6067044" y="2767583"/>
              <a:ext cx="914400" cy="920495"/>
            </a:xfrm>
            <a:prstGeom prst="rect">
              <a:avLst/>
            </a:prstGeom>
          </p:spPr>
        </p:pic>
        <p:pic>
          <p:nvPicPr>
            <p:cNvPr id="7" name="object 7"/>
            <p:cNvPicPr/>
            <p:nvPr/>
          </p:nvPicPr>
          <p:blipFill>
            <a:blip r:embed="rId3" cstate="print"/>
            <a:stretch>
              <a:fillRect/>
            </a:stretch>
          </p:blipFill>
          <p:spPr>
            <a:xfrm>
              <a:off x="7886700" y="2767583"/>
              <a:ext cx="914400" cy="920495"/>
            </a:xfrm>
            <a:prstGeom prst="rect">
              <a:avLst/>
            </a:prstGeom>
          </p:spPr>
        </p:pic>
        <p:pic>
          <p:nvPicPr>
            <p:cNvPr id="8" name="object 8"/>
            <p:cNvPicPr/>
            <p:nvPr/>
          </p:nvPicPr>
          <p:blipFill>
            <a:blip r:embed="rId3" cstate="print"/>
            <a:stretch>
              <a:fillRect/>
            </a:stretch>
          </p:blipFill>
          <p:spPr>
            <a:xfrm>
              <a:off x="6981444" y="2779775"/>
              <a:ext cx="914400" cy="920496"/>
            </a:xfrm>
            <a:prstGeom prst="rect">
              <a:avLst/>
            </a:prstGeom>
          </p:spPr>
        </p:pic>
        <p:pic>
          <p:nvPicPr>
            <p:cNvPr id="9" name="object 9"/>
            <p:cNvPicPr/>
            <p:nvPr/>
          </p:nvPicPr>
          <p:blipFill>
            <a:blip r:embed="rId4" cstate="print"/>
            <a:stretch>
              <a:fillRect/>
            </a:stretch>
          </p:blipFill>
          <p:spPr>
            <a:xfrm>
              <a:off x="6077711" y="3499103"/>
              <a:ext cx="1818132" cy="929640"/>
            </a:xfrm>
            <a:prstGeom prst="rect">
              <a:avLst/>
            </a:prstGeom>
          </p:spPr>
        </p:pic>
        <p:pic>
          <p:nvPicPr>
            <p:cNvPr id="10" name="object 10"/>
            <p:cNvPicPr/>
            <p:nvPr/>
          </p:nvPicPr>
          <p:blipFill>
            <a:blip r:embed="rId3" cstate="print"/>
            <a:stretch>
              <a:fillRect/>
            </a:stretch>
          </p:blipFill>
          <p:spPr>
            <a:xfrm>
              <a:off x="7895844" y="3517391"/>
              <a:ext cx="914400" cy="920496"/>
            </a:xfrm>
            <a:prstGeom prst="rect">
              <a:avLst/>
            </a:prstGeom>
          </p:spPr>
        </p:pic>
        <p:pic>
          <p:nvPicPr>
            <p:cNvPr id="11" name="object 11"/>
            <p:cNvPicPr/>
            <p:nvPr/>
          </p:nvPicPr>
          <p:blipFill>
            <a:blip r:embed="rId3" cstate="print"/>
            <a:stretch>
              <a:fillRect/>
            </a:stretch>
          </p:blipFill>
          <p:spPr>
            <a:xfrm>
              <a:off x="2409444" y="2779775"/>
              <a:ext cx="914400" cy="920496"/>
            </a:xfrm>
            <a:prstGeom prst="rect">
              <a:avLst/>
            </a:prstGeom>
          </p:spPr>
        </p:pic>
      </p:grpSp>
      <p:sp>
        <p:nvSpPr>
          <p:cNvPr id="13" name="TextBox 12">
            <a:extLst>
              <a:ext uri="{FF2B5EF4-FFF2-40B4-BE49-F238E27FC236}">
                <a16:creationId xmlns:a16="http://schemas.microsoft.com/office/drawing/2014/main" xmlns="" id="{AEA66245-CA8C-FB77-AA76-012A921F142D}"/>
              </a:ext>
            </a:extLst>
          </p:cNvPr>
          <p:cNvSpPr txBox="1"/>
          <p:nvPr/>
        </p:nvSpPr>
        <p:spPr>
          <a:xfrm>
            <a:off x="4343400" y="6245858"/>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394075" y="761"/>
            <a:ext cx="5640705" cy="939800"/>
          </a:xfrm>
          <a:prstGeom prst="rect">
            <a:avLst/>
          </a:prstGeom>
        </p:spPr>
        <p:txBody>
          <a:bodyPr vert="horz" wrap="square" lIns="0" tIns="12700" rIns="0" bIns="0" rtlCol="0">
            <a:spAutoFit/>
          </a:bodyPr>
          <a:lstStyle/>
          <a:p>
            <a:pPr marL="12700">
              <a:lnSpc>
                <a:spcPct val="100000"/>
              </a:lnSpc>
              <a:spcBef>
                <a:spcPts val="100"/>
              </a:spcBef>
            </a:pPr>
            <a:r>
              <a:rPr spc="-15" dirty="0"/>
              <a:t>Subtraction</a:t>
            </a:r>
            <a:r>
              <a:rPr spc="-60" dirty="0"/>
              <a:t> </a:t>
            </a:r>
            <a:r>
              <a:rPr spc="-20" dirty="0"/>
              <a:t>Step</a:t>
            </a:r>
            <a:r>
              <a:rPr spc="-50" dirty="0"/>
              <a:t> </a:t>
            </a:r>
            <a:r>
              <a:rPr dirty="0"/>
              <a:t>2</a:t>
            </a:r>
          </a:p>
        </p:txBody>
      </p:sp>
      <p:sp>
        <p:nvSpPr>
          <p:cNvPr id="3" name="object 3"/>
          <p:cNvSpPr txBox="1"/>
          <p:nvPr/>
        </p:nvSpPr>
        <p:spPr>
          <a:xfrm>
            <a:off x="1502155" y="5180203"/>
            <a:ext cx="8969375" cy="1049655"/>
          </a:xfrm>
          <a:prstGeom prst="rect">
            <a:avLst/>
          </a:prstGeom>
        </p:spPr>
        <p:txBody>
          <a:bodyPr vert="horz" wrap="square" lIns="0" tIns="53975" rIns="0" bIns="0" rtlCol="0">
            <a:spAutoFit/>
          </a:bodyPr>
          <a:lstStyle/>
          <a:p>
            <a:pPr marL="12065" marR="5080" algn="ctr">
              <a:lnSpc>
                <a:spcPts val="2590"/>
              </a:lnSpc>
              <a:spcBef>
                <a:spcPts val="425"/>
              </a:spcBef>
            </a:pPr>
            <a:r>
              <a:rPr sz="2400" spc="-5" dirty="0">
                <a:latin typeface="Calibri"/>
                <a:cs typeface="Calibri"/>
              </a:rPr>
              <a:t>Example, 7-3. 7=X </a:t>
            </a:r>
            <a:r>
              <a:rPr sz="2400" dirty="0">
                <a:latin typeface="Calibri"/>
                <a:cs typeface="Calibri"/>
              </a:rPr>
              <a:t>and </a:t>
            </a:r>
            <a:r>
              <a:rPr sz="2400" spc="-75" dirty="0">
                <a:latin typeface="Calibri"/>
                <a:cs typeface="Calibri"/>
              </a:rPr>
              <a:t>3=Y. </a:t>
            </a:r>
            <a:r>
              <a:rPr sz="2400" spc="-10" dirty="0">
                <a:latin typeface="Calibri"/>
                <a:cs typeface="Calibri"/>
              </a:rPr>
              <a:t>Count </a:t>
            </a:r>
            <a:r>
              <a:rPr sz="2400" dirty="0">
                <a:latin typeface="Calibri"/>
                <a:cs typeface="Calibri"/>
              </a:rPr>
              <a:t>all </a:t>
            </a:r>
            <a:r>
              <a:rPr sz="2400" spc="-5" dirty="0">
                <a:latin typeface="Calibri"/>
                <a:cs typeface="Calibri"/>
              </a:rPr>
              <a:t>circles, </a:t>
            </a:r>
            <a:r>
              <a:rPr sz="2400" dirty="0">
                <a:latin typeface="Calibri"/>
                <a:cs typeface="Calibri"/>
              </a:rPr>
              <a:t>if 2 </a:t>
            </a:r>
            <a:r>
              <a:rPr sz="2400" spc="-5" dirty="0">
                <a:latin typeface="Calibri"/>
                <a:cs typeface="Calibri"/>
              </a:rPr>
              <a:t>circles </a:t>
            </a:r>
            <a:r>
              <a:rPr sz="2400" spc="-15" dirty="0">
                <a:latin typeface="Calibri"/>
                <a:cs typeface="Calibri"/>
              </a:rPr>
              <a:t>interact </a:t>
            </a:r>
            <a:r>
              <a:rPr sz="2400" spc="-10" dirty="0">
                <a:latin typeface="Calibri"/>
                <a:cs typeface="Calibri"/>
              </a:rPr>
              <a:t>you </a:t>
            </a:r>
            <a:r>
              <a:rPr sz="2400" spc="-5" dirty="0">
                <a:latin typeface="Calibri"/>
                <a:cs typeface="Calibri"/>
              </a:rPr>
              <a:t>don’t </a:t>
            </a:r>
            <a:r>
              <a:rPr sz="2400" spc="-530" dirty="0">
                <a:latin typeface="Calibri"/>
                <a:cs typeface="Calibri"/>
              </a:rPr>
              <a:t> </a:t>
            </a:r>
            <a:r>
              <a:rPr sz="2400" spc="-15" dirty="0">
                <a:latin typeface="Calibri"/>
                <a:cs typeface="Calibri"/>
              </a:rPr>
              <a:t>count </a:t>
            </a:r>
            <a:r>
              <a:rPr sz="2400" dirty="0">
                <a:latin typeface="Calibri"/>
                <a:cs typeface="Calibri"/>
              </a:rPr>
              <a:t>them. If the </a:t>
            </a:r>
            <a:r>
              <a:rPr sz="2400" spc="-5" dirty="0">
                <a:latin typeface="Calibri"/>
                <a:cs typeface="Calibri"/>
              </a:rPr>
              <a:t>Circles </a:t>
            </a:r>
            <a:r>
              <a:rPr sz="2400" spc="-15" dirty="0">
                <a:latin typeface="Calibri"/>
                <a:cs typeface="Calibri"/>
              </a:rPr>
              <a:t>are </a:t>
            </a:r>
            <a:r>
              <a:rPr sz="2400" spc="-5" dirty="0">
                <a:latin typeface="Calibri"/>
                <a:cs typeface="Calibri"/>
              </a:rPr>
              <a:t>on </a:t>
            </a:r>
            <a:r>
              <a:rPr sz="2400" spc="-15" dirty="0">
                <a:latin typeface="Calibri"/>
                <a:cs typeface="Calibri"/>
              </a:rPr>
              <a:t>top </a:t>
            </a:r>
            <a:r>
              <a:rPr sz="2400" dirty="0">
                <a:latin typeface="Calibri"/>
                <a:cs typeface="Calibri"/>
              </a:rPr>
              <a:t>the </a:t>
            </a:r>
            <a:r>
              <a:rPr sz="2400" spc="-5" dirty="0">
                <a:latin typeface="Calibri"/>
                <a:cs typeface="Calibri"/>
              </a:rPr>
              <a:t>number </a:t>
            </a:r>
            <a:r>
              <a:rPr sz="2400" dirty="0">
                <a:latin typeface="Calibri"/>
                <a:cs typeface="Calibri"/>
              </a:rPr>
              <a:t>is </a:t>
            </a:r>
            <a:r>
              <a:rPr sz="2400" spc="-10" dirty="0">
                <a:latin typeface="Calibri"/>
                <a:cs typeface="Calibri"/>
              </a:rPr>
              <a:t>positive, </a:t>
            </a:r>
            <a:r>
              <a:rPr sz="2400" dirty="0">
                <a:latin typeface="Calibri"/>
                <a:cs typeface="Calibri"/>
              </a:rPr>
              <a:t>if the </a:t>
            </a:r>
            <a:r>
              <a:rPr sz="2400" spc="-5" dirty="0">
                <a:latin typeface="Calibri"/>
                <a:cs typeface="Calibri"/>
              </a:rPr>
              <a:t>Circles </a:t>
            </a:r>
            <a:r>
              <a:rPr sz="2400" spc="-530" dirty="0">
                <a:latin typeface="Calibri"/>
                <a:cs typeface="Calibri"/>
              </a:rPr>
              <a:t> </a:t>
            </a:r>
            <a:r>
              <a:rPr sz="2400" spc="-15" dirty="0">
                <a:latin typeface="Calibri"/>
                <a:cs typeface="Calibri"/>
              </a:rPr>
              <a:t>are</a:t>
            </a:r>
            <a:r>
              <a:rPr sz="2400" spc="-5" dirty="0">
                <a:latin typeface="Calibri"/>
                <a:cs typeface="Calibri"/>
              </a:rPr>
              <a:t> on </a:t>
            </a:r>
            <a:r>
              <a:rPr sz="2400" spc="-15" dirty="0">
                <a:latin typeface="Calibri"/>
                <a:cs typeface="Calibri"/>
              </a:rPr>
              <a:t>bottom</a:t>
            </a:r>
            <a:r>
              <a:rPr sz="2400" spc="-20" dirty="0">
                <a:latin typeface="Calibri"/>
                <a:cs typeface="Calibri"/>
              </a:rPr>
              <a:t> </a:t>
            </a:r>
            <a:r>
              <a:rPr sz="2400" dirty="0">
                <a:latin typeface="Calibri"/>
                <a:cs typeface="Calibri"/>
              </a:rPr>
              <a:t>the </a:t>
            </a:r>
            <a:r>
              <a:rPr sz="2400" spc="-5" dirty="0">
                <a:latin typeface="Calibri"/>
                <a:cs typeface="Calibri"/>
              </a:rPr>
              <a:t>number</a:t>
            </a:r>
            <a:r>
              <a:rPr sz="2400" dirty="0">
                <a:latin typeface="Calibri"/>
                <a:cs typeface="Calibri"/>
              </a:rPr>
              <a:t> is</a:t>
            </a:r>
            <a:r>
              <a:rPr sz="2400" spc="-15" dirty="0">
                <a:latin typeface="Calibri"/>
                <a:cs typeface="Calibri"/>
              </a:rPr>
              <a:t> negative.</a:t>
            </a:r>
            <a:endParaRPr sz="2400">
              <a:latin typeface="Calibri"/>
              <a:cs typeface="Calibri"/>
            </a:endParaRPr>
          </a:p>
        </p:txBody>
      </p:sp>
      <p:grpSp>
        <p:nvGrpSpPr>
          <p:cNvPr id="4" name="object 4"/>
          <p:cNvGrpSpPr/>
          <p:nvPr/>
        </p:nvGrpSpPr>
        <p:grpSpPr>
          <a:xfrm>
            <a:off x="2409444" y="2767583"/>
            <a:ext cx="6400800" cy="1670685"/>
            <a:chOff x="2409444" y="2767583"/>
            <a:chExt cx="6400800" cy="1670685"/>
          </a:xfrm>
        </p:grpSpPr>
        <p:pic>
          <p:nvPicPr>
            <p:cNvPr id="5" name="object 5"/>
            <p:cNvPicPr/>
            <p:nvPr/>
          </p:nvPicPr>
          <p:blipFill>
            <a:blip r:embed="rId2" cstate="print"/>
            <a:stretch>
              <a:fillRect/>
            </a:stretch>
          </p:blipFill>
          <p:spPr>
            <a:xfrm>
              <a:off x="3323844" y="2779775"/>
              <a:ext cx="2743200" cy="920496"/>
            </a:xfrm>
            <a:prstGeom prst="rect">
              <a:avLst/>
            </a:prstGeom>
          </p:spPr>
        </p:pic>
        <p:pic>
          <p:nvPicPr>
            <p:cNvPr id="6" name="object 6"/>
            <p:cNvPicPr/>
            <p:nvPr/>
          </p:nvPicPr>
          <p:blipFill>
            <a:blip r:embed="rId3" cstate="print"/>
            <a:stretch>
              <a:fillRect/>
            </a:stretch>
          </p:blipFill>
          <p:spPr>
            <a:xfrm>
              <a:off x="6067044" y="2767583"/>
              <a:ext cx="914400" cy="920495"/>
            </a:xfrm>
            <a:prstGeom prst="rect">
              <a:avLst/>
            </a:prstGeom>
          </p:spPr>
        </p:pic>
        <p:pic>
          <p:nvPicPr>
            <p:cNvPr id="7" name="object 7"/>
            <p:cNvPicPr/>
            <p:nvPr/>
          </p:nvPicPr>
          <p:blipFill>
            <a:blip r:embed="rId3" cstate="print"/>
            <a:stretch>
              <a:fillRect/>
            </a:stretch>
          </p:blipFill>
          <p:spPr>
            <a:xfrm>
              <a:off x="7886700" y="2767583"/>
              <a:ext cx="914400" cy="920495"/>
            </a:xfrm>
            <a:prstGeom prst="rect">
              <a:avLst/>
            </a:prstGeom>
          </p:spPr>
        </p:pic>
        <p:pic>
          <p:nvPicPr>
            <p:cNvPr id="8" name="object 8"/>
            <p:cNvPicPr/>
            <p:nvPr/>
          </p:nvPicPr>
          <p:blipFill>
            <a:blip r:embed="rId3" cstate="print"/>
            <a:stretch>
              <a:fillRect/>
            </a:stretch>
          </p:blipFill>
          <p:spPr>
            <a:xfrm>
              <a:off x="6981444" y="2779775"/>
              <a:ext cx="914400" cy="920496"/>
            </a:xfrm>
            <a:prstGeom prst="rect">
              <a:avLst/>
            </a:prstGeom>
          </p:spPr>
        </p:pic>
        <p:pic>
          <p:nvPicPr>
            <p:cNvPr id="9" name="object 9"/>
            <p:cNvPicPr/>
            <p:nvPr/>
          </p:nvPicPr>
          <p:blipFill>
            <a:blip r:embed="rId4" cstate="print"/>
            <a:stretch>
              <a:fillRect/>
            </a:stretch>
          </p:blipFill>
          <p:spPr>
            <a:xfrm>
              <a:off x="6077711" y="3499103"/>
              <a:ext cx="1818132" cy="929640"/>
            </a:xfrm>
            <a:prstGeom prst="rect">
              <a:avLst/>
            </a:prstGeom>
          </p:spPr>
        </p:pic>
        <p:pic>
          <p:nvPicPr>
            <p:cNvPr id="10" name="object 10"/>
            <p:cNvPicPr/>
            <p:nvPr/>
          </p:nvPicPr>
          <p:blipFill>
            <a:blip r:embed="rId3" cstate="print"/>
            <a:stretch>
              <a:fillRect/>
            </a:stretch>
          </p:blipFill>
          <p:spPr>
            <a:xfrm>
              <a:off x="7895844" y="3517391"/>
              <a:ext cx="914400" cy="920496"/>
            </a:xfrm>
            <a:prstGeom prst="rect">
              <a:avLst/>
            </a:prstGeom>
          </p:spPr>
        </p:pic>
        <p:pic>
          <p:nvPicPr>
            <p:cNvPr id="11" name="object 11"/>
            <p:cNvPicPr/>
            <p:nvPr/>
          </p:nvPicPr>
          <p:blipFill>
            <a:blip r:embed="rId3" cstate="print"/>
            <a:stretch>
              <a:fillRect/>
            </a:stretch>
          </p:blipFill>
          <p:spPr>
            <a:xfrm>
              <a:off x="2409444" y="2779775"/>
              <a:ext cx="914400" cy="920496"/>
            </a:xfrm>
            <a:prstGeom prst="rect">
              <a:avLst/>
            </a:prstGeom>
          </p:spPr>
        </p:pic>
      </p:grpSp>
      <p:sp>
        <p:nvSpPr>
          <p:cNvPr id="12" name="object 12"/>
          <p:cNvSpPr txBox="1"/>
          <p:nvPr/>
        </p:nvSpPr>
        <p:spPr>
          <a:xfrm>
            <a:off x="2736595" y="2908503"/>
            <a:ext cx="1151255" cy="574675"/>
          </a:xfrm>
          <a:prstGeom prst="rect">
            <a:avLst/>
          </a:prstGeom>
        </p:spPr>
        <p:txBody>
          <a:bodyPr vert="horz" wrap="square" lIns="0" tIns="12700" rIns="0" bIns="0" rtlCol="0">
            <a:spAutoFit/>
          </a:bodyPr>
          <a:lstStyle/>
          <a:p>
            <a:pPr marL="12700">
              <a:lnSpc>
                <a:spcPct val="100000"/>
              </a:lnSpc>
              <a:spcBef>
                <a:spcPts val="100"/>
              </a:spcBef>
              <a:tabLst>
                <a:tab pos="906144" algn="l"/>
              </a:tabLst>
            </a:pPr>
            <a:r>
              <a:rPr sz="3600" dirty="0">
                <a:latin typeface="Calibri"/>
                <a:cs typeface="Calibri"/>
              </a:rPr>
              <a:t>1	2</a:t>
            </a:r>
            <a:endParaRPr sz="3600">
              <a:latin typeface="Calibri"/>
              <a:cs typeface="Calibri"/>
            </a:endParaRPr>
          </a:p>
        </p:txBody>
      </p:sp>
      <p:sp>
        <p:nvSpPr>
          <p:cNvPr id="13" name="object 13"/>
          <p:cNvSpPr txBox="1"/>
          <p:nvPr/>
        </p:nvSpPr>
        <p:spPr>
          <a:xfrm>
            <a:off x="4565650" y="2921889"/>
            <a:ext cx="1151255" cy="574040"/>
          </a:xfrm>
          <a:prstGeom prst="rect">
            <a:avLst/>
          </a:prstGeom>
        </p:spPr>
        <p:txBody>
          <a:bodyPr vert="horz" wrap="square" lIns="0" tIns="12700" rIns="0" bIns="0" rtlCol="0">
            <a:spAutoFit/>
          </a:bodyPr>
          <a:lstStyle/>
          <a:p>
            <a:pPr marL="12700">
              <a:lnSpc>
                <a:spcPct val="100000"/>
              </a:lnSpc>
              <a:spcBef>
                <a:spcPts val="100"/>
              </a:spcBef>
              <a:tabLst>
                <a:tab pos="906144" algn="l"/>
              </a:tabLst>
            </a:pPr>
            <a:r>
              <a:rPr sz="3600" dirty="0">
                <a:latin typeface="Calibri"/>
                <a:cs typeface="Calibri"/>
              </a:rPr>
              <a:t>3	4</a:t>
            </a:r>
            <a:endParaRPr sz="3600">
              <a:latin typeface="Calibri"/>
              <a:cs typeface="Calibri"/>
            </a:endParaRPr>
          </a:p>
        </p:txBody>
      </p:sp>
      <p:sp>
        <p:nvSpPr>
          <p:cNvPr id="15" name="TextBox 14">
            <a:extLst>
              <a:ext uri="{FF2B5EF4-FFF2-40B4-BE49-F238E27FC236}">
                <a16:creationId xmlns:a16="http://schemas.microsoft.com/office/drawing/2014/main" xmlns="" id="{56C3BEE7-7147-7754-F1C3-6A62DA3EE0DF}"/>
              </a:ext>
            </a:extLst>
          </p:cNvPr>
          <p:cNvSpPr txBox="1"/>
          <p:nvPr/>
        </p:nvSpPr>
        <p:spPr>
          <a:xfrm>
            <a:off x="4191000" y="6400800"/>
            <a:ext cx="6096000" cy="369332"/>
          </a:xfrm>
          <a:prstGeom prst="rect">
            <a:avLst/>
          </a:prstGeom>
          <a:noFill/>
        </p:spPr>
        <p:txBody>
          <a:bodyPr wrap="square">
            <a:spAutoFit/>
          </a:bodyPr>
          <a:lstStyle/>
          <a:p>
            <a:r>
              <a:rPr lang="en-US" dirty="0"/>
              <a:t>© 2024 Joseph Wingfield Heffernan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4DE610A033A664AA2ED910A9B2D4A3A" ma:contentTypeVersion="13" ma:contentTypeDescription="Create a new document." ma:contentTypeScope="" ma:versionID="164893100b09e570140f3c12fe34586f">
  <xsd:schema xmlns:xsd="http://www.w3.org/2001/XMLSchema" xmlns:xs="http://www.w3.org/2001/XMLSchema" xmlns:p="http://schemas.microsoft.com/office/2006/metadata/properties" xmlns:ns3="25f15586-5d64-454e-9d0e-5221723ac15d" xmlns:ns4="b4a0c867-0dec-46a8-9230-091f3b53c288" targetNamespace="http://schemas.microsoft.com/office/2006/metadata/properties" ma:root="true" ma:fieldsID="50607ef13c3fa6da62bce4e4a0442087" ns3:_="" ns4:_="">
    <xsd:import namespace="25f15586-5d64-454e-9d0e-5221723ac15d"/>
    <xsd:import namespace="b4a0c867-0dec-46a8-9230-091f3b53c288"/>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_activity" minOccurs="0"/>
                <xsd:element ref="ns4:SharedWithUsers" minOccurs="0"/>
                <xsd:element ref="ns4:SharedWithDetails" minOccurs="0"/>
                <xsd:element ref="ns4:SharingHintHash" minOccurs="0"/>
                <xsd:element ref="ns3:MediaServiceDateTaken" minOccurs="0"/>
                <xsd:element ref="ns3:MediaServiceSystem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5f15586-5d64-454e-9d0e-5221723ac15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_activity" ma:index="12" nillable="true" ma:displayName="_activity" ma:hidden="true" ma:internalName="_activity">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SystemTags" ma:index="17" nillable="true" ma:displayName="MediaServiceSystemTags" ma:hidden="true" ma:internalName="MediaServiceSystemTags" ma:readOnly="true">
      <xsd:simpleType>
        <xsd:restriction base="dms:Note"/>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4a0c867-0dec-46a8-9230-091f3b53c288"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25f15586-5d64-454e-9d0e-5221723ac15d" xsi:nil="true"/>
  </documentManagement>
</p:properties>
</file>

<file path=customXml/itemProps1.xml><?xml version="1.0" encoding="utf-8"?>
<ds:datastoreItem xmlns:ds="http://schemas.openxmlformats.org/officeDocument/2006/customXml" ds:itemID="{2349C1F4-0488-49CA-B4A2-1516E3710712}">
  <ds:schemaRefs>
    <ds:schemaRef ds:uri="http://schemas.microsoft.com/sharepoint/v3/contenttype/forms"/>
  </ds:schemaRefs>
</ds:datastoreItem>
</file>

<file path=customXml/itemProps2.xml><?xml version="1.0" encoding="utf-8"?>
<ds:datastoreItem xmlns:ds="http://schemas.openxmlformats.org/officeDocument/2006/customXml" ds:itemID="{15E42F3C-3CEA-4BD8-81B7-A8CB93D14367}">
  <ds:schemaRefs>
    <ds:schemaRef ds:uri="http://schemas.microsoft.com/office/2006/metadata/contentType"/>
    <ds:schemaRef ds:uri="http://schemas.microsoft.com/office/2006/metadata/properties/metaAttributes"/>
    <ds:schemaRef ds:uri="http://www.w3.org/2000/xmlns/"/>
    <ds:schemaRef ds:uri="http://www.w3.org/2001/XMLSchema"/>
    <ds:schemaRef ds:uri="25f15586-5d64-454e-9d0e-5221723ac15d"/>
    <ds:schemaRef ds:uri="b4a0c867-0dec-46a8-9230-091f3b53c288"/>
    <ds:schemaRef ds:uri="http://schemas.microsoft.com/office/2006/metadata/propertie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A36C3F7-7F04-41E2-918F-56B919474BE0}">
  <ds:schemaRefs>
    <ds:schemaRef ds:uri="http://schemas.microsoft.com/office/2006/documentManagement/types"/>
    <ds:schemaRef ds:uri="http://purl.org/dc/terms/"/>
    <ds:schemaRef ds:uri="http://purl.org/dc/dcmitype/"/>
    <ds:schemaRef ds:uri="http://schemas.openxmlformats.org/package/2006/metadata/core-properties"/>
    <ds:schemaRef ds:uri="b4a0c867-0dec-46a8-9230-091f3b53c288"/>
    <ds:schemaRef ds:uri="http://purl.org/dc/elements/1.1/"/>
    <ds:schemaRef ds:uri="http://schemas.microsoft.com/office/2006/metadata/properties"/>
    <ds:schemaRef ds:uri="http://schemas.microsoft.com/office/infopath/2007/PartnerControls"/>
    <ds:schemaRef ds:uri="25f15586-5d64-454e-9d0e-5221723ac15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
  <TotalTime>6156</TotalTime>
  <Words>1724</Words>
  <Application>Microsoft Office PowerPoint</Application>
  <PresentationFormat>Widescreen</PresentationFormat>
  <Paragraphs>255</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-apple-system</vt:lpstr>
      <vt:lpstr>Aptos</vt:lpstr>
      <vt:lpstr>Arial</vt:lpstr>
      <vt:lpstr>Calibri</vt:lpstr>
      <vt:lpstr>Calibri Light</vt:lpstr>
      <vt:lpstr>Cordia New</vt:lpstr>
      <vt:lpstr>Roboto</vt:lpstr>
      <vt:lpstr>Symbol</vt:lpstr>
      <vt:lpstr>Times New Roman</vt:lpstr>
      <vt:lpstr>Office Theme</vt:lpstr>
      <vt:lpstr>Physical Representation of Arithmetic Operations for Enhanced Understanding</vt:lpstr>
      <vt:lpstr>PowerPoint Presentation</vt:lpstr>
      <vt:lpstr>PowerPoint Presentation</vt:lpstr>
      <vt:lpstr>PowerPoint Presentation</vt:lpstr>
      <vt:lpstr>Addition Step 1</vt:lpstr>
      <vt:lpstr>Addition Step 2</vt:lpstr>
      <vt:lpstr>Addition Step 3</vt:lpstr>
      <vt:lpstr>Subtraction Step 1</vt:lpstr>
      <vt:lpstr>Subtraction Step 2</vt:lpstr>
      <vt:lpstr>Subtraction Step 3</vt:lpstr>
      <vt:lpstr>Multiplication Step 1</vt:lpstr>
      <vt:lpstr>Multiplication Step 2</vt:lpstr>
      <vt:lpstr>Multiplication Step 3</vt:lpstr>
      <vt:lpstr>Division Step 1</vt:lpstr>
      <vt:lpstr>Division Step 2</vt:lpstr>
      <vt:lpstr>Division Step 3</vt:lpstr>
      <vt:lpstr>Exponentiation Step 1</vt:lpstr>
      <vt:lpstr>Exponentiation Step 2</vt:lpstr>
      <vt:lpstr>Exponentiation Step 3</vt:lpstr>
      <vt:lpstr>Future Directions</vt:lpstr>
      <vt:lpstr>Conclusion</vt:lpstr>
      <vt:lpstr>Citations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Addition Step 1</dc:title>
  <dc:creator>Knightsbridge Law - HEFFX</dc:creator>
  <cp:lastModifiedBy>Knightsbridge Law - HEFFX</cp:lastModifiedBy>
  <cp:revision>4</cp:revision>
  <dcterms:created xsi:type="dcterms:W3CDTF">2024-06-19T08:52:17Z</dcterms:created>
  <dcterms:modified xsi:type="dcterms:W3CDTF">2024-07-14T09:22:20Z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2024-06-08T00:00:00Z</vt:filetime>
  </property>
  <property fmtid="{D5CDD505-2E9C-101B-9397-08002B2CF9AE}" pid="3" name="Creator">
    <vt:lpwstr>Microsoft® PowerPoint® 2013</vt:lpwstr>
  </property>
  <property fmtid="{D5CDD505-2E9C-101B-9397-08002B2CF9AE}" pid="4" name="LastSaved">
    <vt:filetime>2024-06-19T00:00:00Z</vt:filetime>
  </property>
  <property fmtid="{D5CDD505-2E9C-101B-9397-08002B2CF9AE}" pid="5" name="ContentTypeId">
    <vt:lpwstr>0x01010044DE610A033A664AA2ED910A9B2D4A3A</vt:lpwstr>
  </property>
</Properties>
</file>